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_rels/data2.xml.rels><?xml version="1.0" encoding="UTF-8" standalone="yes"?>
<Relationships xmlns="http://schemas.openxmlformats.org/package/2006/relationships"><Relationship Id="rId2" Type="http://schemas.openxmlformats.org/officeDocument/2006/relationships/hyperlink" Target="https://plugins.jenkins.io/blueocean/" TargetMode="External"/><Relationship Id="rId1" Type="http://schemas.openxmlformats.org/officeDocument/2006/relationships/hyperlink" Target="https://groovy-lang.org/" TargetMode="External"/></Relationships>
</file>

<file path=ppt/diagrams/_rels/drawing2.xml.rels><?xml version="1.0" encoding="UTF-8" standalone="yes"?>
<Relationships xmlns="http://schemas.openxmlformats.org/package/2006/relationships"><Relationship Id="rId2" Type="http://schemas.openxmlformats.org/officeDocument/2006/relationships/hyperlink" Target="https://plugins.jenkins.io/blueocean/" TargetMode="External"/><Relationship Id="rId1" Type="http://schemas.openxmlformats.org/officeDocument/2006/relationships/hyperlink" Target="https://groovy-lang.org/" TargetMode="Externa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17FA9AC-7FFA-4245-82DE-0B6BF7B71AA6}"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77BE2C9C-2ADF-47F5-B63F-4E619D1D0895}">
      <dgm:prSet/>
      <dgm:spPr/>
      <dgm:t>
        <a:bodyPr/>
        <a:lstStyle/>
        <a:p>
          <a:pPr>
            <a:lnSpc>
              <a:spcPct val="100000"/>
            </a:lnSpc>
          </a:pPr>
          <a:r>
            <a:rPr lang="en-US" b="0" i="0"/>
            <a:t>You should have noticed by now that Jenkins is mostly UI-centric, meaning all the jobs are manually configured through the UI. If you recall from Chapter 1, Continuous Delivery heavily relies on seamless end-to-end automation. Although Freestyle jobs provide you with a lot of flexibility to configure jobs, they are not quite suitable to orchestrate complex CD scenarios. For example, if you want to build and test on a variety of OS platforms in parallel, or when you are waiting for some manual approval prior to deployment, etc.</a:t>
          </a:r>
          <a:endParaRPr lang="en-US"/>
        </a:p>
      </dgm:t>
    </dgm:pt>
    <dgm:pt modelId="{75A90D9E-8B41-44C1-B26D-78922323FF70}" type="parTrans" cxnId="{8BA345BE-CE8B-4A88-BCC3-FE289A6FA805}">
      <dgm:prSet/>
      <dgm:spPr/>
      <dgm:t>
        <a:bodyPr/>
        <a:lstStyle/>
        <a:p>
          <a:endParaRPr lang="en-US"/>
        </a:p>
      </dgm:t>
    </dgm:pt>
    <dgm:pt modelId="{A41B91F6-A749-42B7-8BC1-2451D7B1C5D5}" type="sibTrans" cxnId="{8BA345BE-CE8B-4A88-BCC3-FE289A6FA805}">
      <dgm:prSet/>
      <dgm:spPr/>
      <dgm:t>
        <a:bodyPr/>
        <a:lstStyle/>
        <a:p>
          <a:endParaRPr lang="en-US"/>
        </a:p>
      </dgm:t>
    </dgm:pt>
    <dgm:pt modelId="{1B6F0BFF-06F5-459A-949D-650584728FF2}">
      <dgm:prSet/>
      <dgm:spPr/>
      <dgm:t>
        <a:bodyPr/>
        <a:lstStyle/>
        <a:p>
          <a:pPr>
            <a:lnSpc>
              <a:spcPct val="100000"/>
            </a:lnSpc>
          </a:pPr>
          <a:r>
            <a:rPr lang="en-US" b="0" i="0"/>
            <a:t>Although you can create job hierarchies with Freestyle jobs for representing multi-stage workflows, such strategy requires you to spread job configuration across multiple jobs. Thus making it difficult to manage and maintain them as a simple change in one job might adversely affect the others. But that's not all, you might find it challenging to visualize a workflow spanning multiple Freestyle jobs.</a:t>
          </a:r>
          <a:endParaRPr lang="en-US"/>
        </a:p>
      </dgm:t>
    </dgm:pt>
    <dgm:pt modelId="{F5F9EF1D-A303-4641-9504-BECF06407CED}" type="parTrans" cxnId="{6147DB4F-0B3F-46F4-A349-9AF28E08A960}">
      <dgm:prSet/>
      <dgm:spPr/>
      <dgm:t>
        <a:bodyPr/>
        <a:lstStyle/>
        <a:p>
          <a:endParaRPr lang="en-US"/>
        </a:p>
      </dgm:t>
    </dgm:pt>
    <dgm:pt modelId="{3F754428-CCC3-4C28-81A2-446FF37DC8FD}" type="sibTrans" cxnId="{6147DB4F-0B3F-46F4-A349-9AF28E08A960}">
      <dgm:prSet/>
      <dgm:spPr/>
      <dgm:t>
        <a:bodyPr/>
        <a:lstStyle/>
        <a:p>
          <a:endParaRPr lang="en-US"/>
        </a:p>
      </dgm:t>
    </dgm:pt>
    <dgm:pt modelId="{415139CD-F7FB-40A4-A510-BB5079583929}">
      <dgm:prSet/>
      <dgm:spPr/>
      <dgm:t>
        <a:bodyPr/>
        <a:lstStyle/>
        <a:p>
          <a:pPr>
            <a:lnSpc>
              <a:spcPct val="100000"/>
            </a:lnSpc>
          </a:pPr>
          <a:r>
            <a:rPr lang="en-US" b="0" i="0"/>
            <a:t>This is where Jenkins Pipelines come to your rescue by helping you:</a:t>
          </a:r>
          <a:endParaRPr lang="en-US"/>
        </a:p>
      </dgm:t>
    </dgm:pt>
    <dgm:pt modelId="{AA481A7E-FB09-496E-B2DC-33445886B064}" type="parTrans" cxnId="{2B90CC9F-FEA8-491B-AFF9-DEACC6BA1936}">
      <dgm:prSet/>
      <dgm:spPr/>
      <dgm:t>
        <a:bodyPr/>
        <a:lstStyle/>
        <a:p>
          <a:endParaRPr lang="en-US"/>
        </a:p>
      </dgm:t>
    </dgm:pt>
    <dgm:pt modelId="{130EE450-763B-401B-BB00-27F1826CAF25}" type="sibTrans" cxnId="{2B90CC9F-FEA8-491B-AFF9-DEACC6BA1936}">
      <dgm:prSet/>
      <dgm:spPr/>
      <dgm:t>
        <a:bodyPr/>
        <a:lstStyle/>
        <a:p>
          <a:endParaRPr lang="en-US"/>
        </a:p>
      </dgm:t>
    </dgm:pt>
    <dgm:pt modelId="{38AF05C5-4D73-4037-95AC-3A8D4F80C050}">
      <dgm:prSet custT="1"/>
      <dgm:spPr/>
      <dgm:t>
        <a:bodyPr/>
        <a:lstStyle/>
        <a:p>
          <a:pPr>
            <a:lnSpc>
              <a:spcPct val="100000"/>
            </a:lnSpc>
          </a:pPr>
          <a:r>
            <a:rPr lang="en-US" sz="1050" b="0" i="0" dirty="0"/>
            <a:t>Create a set of instructions written as a code to model complex workflows.</a:t>
          </a:r>
          <a:endParaRPr lang="en-US" sz="1050" dirty="0"/>
        </a:p>
      </dgm:t>
    </dgm:pt>
    <dgm:pt modelId="{39536498-92A8-426D-8A78-78C75EAB713C}" type="parTrans" cxnId="{3BFEE9AF-B7F6-4FB5-B10B-C49727D79C02}">
      <dgm:prSet/>
      <dgm:spPr/>
      <dgm:t>
        <a:bodyPr/>
        <a:lstStyle/>
        <a:p>
          <a:endParaRPr lang="en-US"/>
        </a:p>
      </dgm:t>
    </dgm:pt>
    <dgm:pt modelId="{D759945D-6F8F-4AB3-8616-FECA060AFEC3}" type="sibTrans" cxnId="{3BFEE9AF-B7F6-4FB5-B10B-C49727D79C02}">
      <dgm:prSet/>
      <dgm:spPr/>
      <dgm:t>
        <a:bodyPr/>
        <a:lstStyle/>
        <a:p>
          <a:endParaRPr lang="en-US"/>
        </a:p>
      </dgm:t>
    </dgm:pt>
    <dgm:pt modelId="{DB2A8A4C-AB5C-45BD-80FB-57A84C136CCE}">
      <dgm:prSet custT="1"/>
      <dgm:spPr/>
      <dgm:t>
        <a:bodyPr/>
        <a:lstStyle/>
        <a:p>
          <a:pPr>
            <a:lnSpc>
              <a:spcPct val="100000"/>
            </a:lnSpc>
          </a:pPr>
          <a:r>
            <a:rPr lang="en-US" sz="1050" b="0" i="0" dirty="0"/>
            <a:t>Provide a single-place visualization of different stages of your workflow.</a:t>
          </a:r>
          <a:endParaRPr lang="en-US" sz="1050" dirty="0"/>
        </a:p>
      </dgm:t>
    </dgm:pt>
    <dgm:pt modelId="{9D499983-69AD-4B7D-9B2A-62EC2A786203}" type="parTrans" cxnId="{23DC9083-C7A0-4E21-9C08-A7851C55F590}">
      <dgm:prSet/>
      <dgm:spPr/>
      <dgm:t>
        <a:bodyPr/>
        <a:lstStyle/>
        <a:p>
          <a:endParaRPr lang="en-US"/>
        </a:p>
      </dgm:t>
    </dgm:pt>
    <dgm:pt modelId="{186F0A9E-AF30-4F59-8281-314C0A909ADC}" type="sibTrans" cxnId="{23DC9083-C7A0-4E21-9C08-A7851C55F590}">
      <dgm:prSet/>
      <dgm:spPr/>
      <dgm:t>
        <a:bodyPr/>
        <a:lstStyle/>
        <a:p>
          <a:endParaRPr lang="en-US"/>
        </a:p>
      </dgm:t>
    </dgm:pt>
    <dgm:pt modelId="{BA988758-7CA5-4DBF-A97E-4CABF4F4F5DC}">
      <dgm:prSet custT="1"/>
      <dgm:spPr/>
      <dgm:t>
        <a:bodyPr/>
        <a:lstStyle/>
        <a:p>
          <a:pPr>
            <a:lnSpc>
              <a:spcPct val="100000"/>
            </a:lnSpc>
          </a:pPr>
          <a:r>
            <a:rPr lang="en-US" sz="1050" b="0" i="0" dirty="0"/>
            <a:t>Keep all the Pipeline code stored in SCM, so you can apply SCM best practices such as versioning, tracking and auditing to the job configuration itself.</a:t>
          </a:r>
          <a:endParaRPr lang="en-US" sz="1050" dirty="0"/>
        </a:p>
      </dgm:t>
    </dgm:pt>
    <dgm:pt modelId="{5E3A68F3-9EC3-4567-9382-F3558976BE83}" type="parTrans" cxnId="{5C61F100-16B7-450E-84F5-FE20FB20F78A}">
      <dgm:prSet/>
      <dgm:spPr/>
      <dgm:t>
        <a:bodyPr/>
        <a:lstStyle/>
        <a:p>
          <a:endParaRPr lang="en-US"/>
        </a:p>
      </dgm:t>
    </dgm:pt>
    <dgm:pt modelId="{F8F6CED4-B6D1-44CC-A47F-7755716E8944}" type="sibTrans" cxnId="{5C61F100-16B7-450E-84F5-FE20FB20F78A}">
      <dgm:prSet/>
      <dgm:spPr/>
      <dgm:t>
        <a:bodyPr/>
        <a:lstStyle/>
        <a:p>
          <a:endParaRPr lang="en-US"/>
        </a:p>
      </dgm:t>
    </dgm:pt>
    <dgm:pt modelId="{1C190E9D-8F32-4C81-AE30-D9C238BD14E7}" type="pres">
      <dgm:prSet presAssocID="{817FA9AC-7FFA-4245-82DE-0B6BF7B71AA6}" presName="linear" presStyleCnt="0">
        <dgm:presLayoutVars>
          <dgm:animLvl val="lvl"/>
          <dgm:resizeHandles val="exact"/>
        </dgm:presLayoutVars>
      </dgm:prSet>
      <dgm:spPr/>
    </dgm:pt>
    <dgm:pt modelId="{69D44ABA-2C25-480F-AF72-CB016EE1A24E}" type="pres">
      <dgm:prSet presAssocID="{77BE2C9C-2ADF-47F5-B63F-4E619D1D0895}" presName="parentText" presStyleLbl="node1" presStyleIdx="0" presStyleCnt="3">
        <dgm:presLayoutVars>
          <dgm:chMax val="0"/>
          <dgm:bulletEnabled val="1"/>
        </dgm:presLayoutVars>
      </dgm:prSet>
      <dgm:spPr/>
    </dgm:pt>
    <dgm:pt modelId="{B8FD57B2-1FC7-4BC4-BD89-E21855DDA7DF}" type="pres">
      <dgm:prSet presAssocID="{A41B91F6-A749-42B7-8BC1-2451D7B1C5D5}" presName="spacer" presStyleCnt="0"/>
      <dgm:spPr/>
    </dgm:pt>
    <dgm:pt modelId="{3059D7BF-5D2E-413D-9BC4-15B08217EA0B}" type="pres">
      <dgm:prSet presAssocID="{1B6F0BFF-06F5-459A-949D-650584728FF2}" presName="parentText" presStyleLbl="node1" presStyleIdx="1" presStyleCnt="3">
        <dgm:presLayoutVars>
          <dgm:chMax val="0"/>
          <dgm:bulletEnabled val="1"/>
        </dgm:presLayoutVars>
      </dgm:prSet>
      <dgm:spPr/>
    </dgm:pt>
    <dgm:pt modelId="{31069F44-5117-456D-B543-611EB36EBF9A}" type="pres">
      <dgm:prSet presAssocID="{3F754428-CCC3-4C28-81A2-446FF37DC8FD}" presName="spacer" presStyleCnt="0"/>
      <dgm:spPr/>
    </dgm:pt>
    <dgm:pt modelId="{5ACB77D6-F5F5-4CDF-8BE2-8EB42AC987C6}" type="pres">
      <dgm:prSet presAssocID="{415139CD-F7FB-40A4-A510-BB5079583929}" presName="parentText" presStyleLbl="node1" presStyleIdx="2" presStyleCnt="3">
        <dgm:presLayoutVars>
          <dgm:chMax val="0"/>
          <dgm:bulletEnabled val="1"/>
        </dgm:presLayoutVars>
      </dgm:prSet>
      <dgm:spPr/>
    </dgm:pt>
    <dgm:pt modelId="{1BE6C7D9-CDA6-4E14-A1B2-DD97331CB5C4}" type="pres">
      <dgm:prSet presAssocID="{415139CD-F7FB-40A4-A510-BB5079583929}" presName="childText" presStyleLbl="revTx" presStyleIdx="0" presStyleCnt="1" custScaleY="231871">
        <dgm:presLayoutVars>
          <dgm:bulletEnabled val="1"/>
        </dgm:presLayoutVars>
      </dgm:prSet>
      <dgm:spPr/>
    </dgm:pt>
  </dgm:ptLst>
  <dgm:cxnLst>
    <dgm:cxn modelId="{5C61F100-16B7-450E-84F5-FE20FB20F78A}" srcId="{415139CD-F7FB-40A4-A510-BB5079583929}" destId="{BA988758-7CA5-4DBF-A97E-4CABF4F4F5DC}" srcOrd="2" destOrd="0" parTransId="{5E3A68F3-9EC3-4567-9382-F3558976BE83}" sibTransId="{F8F6CED4-B6D1-44CC-A47F-7755716E8944}"/>
    <dgm:cxn modelId="{FB01C02E-8277-4ED8-ADE6-6D9B19039A69}" type="presOf" srcId="{817FA9AC-7FFA-4245-82DE-0B6BF7B71AA6}" destId="{1C190E9D-8F32-4C81-AE30-D9C238BD14E7}" srcOrd="0" destOrd="0" presId="urn:microsoft.com/office/officeart/2005/8/layout/vList2"/>
    <dgm:cxn modelId="{FBD18439-2DA7-427D-8C0B-B14FE78DC3E0}" type="presOf" srcId="{77BE2C9C-2ADF-47F5-B63F-4E619D1D0895}" destId="{69D44ABA-2C25-480F-AF72-CB016EE1A24E}" srcOrd="0" destOrd="0" presId="urn:microsoft.com/office/officeart/2005/8/layout/vList2"/>
    <dgm:cxn modelId="{85DA4142-1E51-46AC-B23F-47266E602B81}" type="presOf" srcId="{415139CD-F7FB-40A4-A510-BB5079583929}" destId="{5ACB77D6-F5F5-4CDF-8BE2-8EB42AC987C6}" srcOrd="0" destOrd="0" presId="urn:microsoft.com/office/officeart/2005/8/layout/vList2"/>
    <dgm:cxn modelId="{B8078A67-1928-46D3-9E04-597E98D3EF07}" type="presOf" srcId="{38AF05C5-4D73-4037-95AC-3A8D4F80C050}" destId="{1BE6C7D9-CDA6-4E14-A1B2-DD97331CB5C4}" srcOrd="0" destOrd="0" presId="urn:microsoft.com/office/officeart/2005/8/layout/vList2"/>
    <dgm:cxn modelId="{6147DB4F-0B3F-46F4-A349-9AF28E08A960}" srcId="{817FA9AC-7FFA-4245-82DE-0B6BF7B71AA6}" destId="{1B6F0BFF-06F5-459A-949D-650584728FF2}" srcOrd="1" destOrd="0" parTransId="{F5F9EF1D-A303-4641-9504-BECF06407CED}" sibTransId="{3F754428-CCC3-4C28-81A2-446FF37DC8FD}"/>
    <dgm:cxn modelId="{23DC9083-C7A0-4E21-9C08-A7851C55F590}" srcId="{415139CD-F7FB-40A4-A510-BB5079583929}" destId="{DB2A8A4C-AB5C-45BD-80FB-57A84C136CCE}" srcOrd="1" destOrd="0" parTransId="{9D499983-69AD-4B7D-9B2A-62EC2A786203}" sibTransId="{186F0A9E-AF30-4F59-8281-314C0A909ADC}"/>
    <dgm:cxn modelId="{2B90CC9F-FEA8-491B-AFF9-DEACC6BA1936}" srcId="{817FA9AC-7FFA-4245-82DE-0B6BF7B71AA6}" destId="{415139CD-F7FB-40A4-A510-BB5079583929}" srcOrd="2" destOrd="0" parTransId="{AA481A7E-FB09-496E-B2DC-33445886B064}" sibTransId="{130EE450-763B-401B-BB00-27F1826CAF25}"/>
    <dgm:cxn modelId="{293305AF-48A2-46B1-8807-2A8900DD689E}" type="presOf" srcId="{1B6F0BFF-06F5-459A-949D-650584728FF2}" destId="{3059D7BF-5D2E-413D-9BC4-15B08217EA0B}" srcOrd="0" destOrd="0" presId="urn:microsoft.com/office/officeart/2005/8/layout/vList2"/>
    <dgm:cxn modelId="{3BFEE9AF-B7F6-4FB5-B10B-C49727D79C02}" srcId="{415139CD-F7FB-40A4-A510-BB5079583929}" destId="{38AF05C5-4D73-4037-95AC-3A8D4F80C050}" srcOrd="0" destOrd="0" parTransId="{39536498-92A8-426D-8A78-78C75EAB713C}" sibTransId="{D759945D-6F8F-4AB3-8616-FECA060AFEC3}"/>
    <dgm:cxn modelId="{182FC7BA-6490-4532-B8D9-36006BDF73C0}" type="presOf" srcId="{BA988758-7CA5-4DBF-A97E-4CABF4F4F5DC}" destId="{1BE6C7D9-CDA6-4E14-A1B2-DD97331CB5C4}" srcOrd="0" destOrd="2" presId="urn:microsoft.com/office/officeart/2005/8/layout/vList2"/>
    <dgm:cxn modelId="{8BA345BE-CE8B-4A88-BCC3-FE289A6FA805}" srcId="{817FA9AC-7FFA-4245-82DE-0B6BF7B71AA6}" destId="{77BE2C9C-2ADF-47F5-B63F-4E619D1D0895}" srcOrd="0" destOrd="0" parTransId="{75A90D9E-8B41-44C1-B26D-78922323FF70}" sibTransId="{A41B91F6-A749-42B7-8BC1-2451D7B1C5D5}"/>
    <dgm:cxn modelId="{688033EC-6100-473C-B738-4AD6D285CB09}" type="presOf" srcId="{DB2A8A4C-AB5C-45BD-80FB-57A84C136CCE}" destId="{1BE6C7D9-CDA6-4E14-A1B2-DD97331CB5C4}" srcOrd="0" destOrd="1" presId="urn:microsoft.com/office/officeart/2005/8/layout/vList2"/>
    <dgm:cxn modelId="{68059E6D-EB26-4323-A884-8009E7CB0C29}" type="presParOf" srcId="{1C190E9D-8F32-4C81-AE30-D9C238BD14E7}" destId="{69D44ABA-2C25-480F-AF72-CB016EE1A24E}" srcOrd="0" destOrd="0" presId="urn:microsoft.com/office/officeart/2005/8/layout/vList2"/>
    <dgm:cxn modelId="{DF409DDC-9E98-4735-86FC-02966A58857E}" type="presParOf" srcId="{1C190E9D-8F32-4C81-AE30-D9C238BD14E7}" destId="{B8FD57B2-1FC7-4BC4-BD89-E21855DDA7DF}" srcOrd="1" destOrd="0" presId="urn:microsoft.com/office/officeart/2005/8/layout/vList2"/>
    <dgm:cxn modelId="{2CB43FA7-0F06-4FBF-A0C3-D1F697967C5B}" type="presParOf" srcId="{1C190E9D-8F32-4C81-AE30-D9C238BD14E7}" destId="{3059D7BF-5D2E-413D-9BC4-15B08217EA0B}" srcOrd="2" destOrd="0" presId="urn:microsoft.com/office/officeart/2005/8/layout/vList2"/>
    <dgm:cxn modelId="{67AE1AA0-3DA6-46F0-B1D2-045DDBF77A05}" type="presParOf" srcId="{1C190E9D-8F32-4C81-AE30-D9C238BD14E7}" destId="{31069F44-5117-456D-B543-611EB36EBF9A}" srcOrd="3" destOrd="0" presId="urn:microsoft.com/office/officeart/2005/8/layout/vList2"/>
    <dgm:cxn modelId="{AEF46F2A-1076-48D0-B967-4004919F0A58}" type="presParOf" srcId="{1C190E9D-8F32-4C81-AE30-D9C238BD14E7}" destId="{5ACB77D6-F5F5-4CDF-8BE2-8EB42AC987C6}" srcOrd="4" destOrd="0" presId="urn:microsoft.com/office/officeart/2005/8/layout/vList2"/>
    <dgm:cxn modelId="{740F7EED-0825-4353-B584-93DE6F244D7D}" type="presParOf" srcId="{1C190E9D-8F32-4C81-AE30-D9C238BD14E7}" destId="{1BE6C7D9-CDA6-4E14-A1B2-DD97331CB5C4}" srcOrd="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A5B855C-AA26-4B0F-861A-5A97D02E086D}" type="doc">
      <dgm:prSet loTypeId="urn:microsoft.com/office/officeart/2009/3/layout/HorizontalOrganizationChart" loCatId="hierarchy" qsTypeId="urn:microsoft.com/office/officeart/2005/8/quickstyle/simple1" qsCatId="simple" csTypeId="urn:microsoft.com/office/officeart/2005/8/colors/colorful2" csCatId="colorful" phldr="1"/>
      <dgm:spPr/>
      <dgm:t>
        <a:bodyPr/>
        <a:lstStyle/>
        <a:p>
          <a:endParaRPr lang="en-US"/>
        </a:p>
      </dgm:t>
    </dgm:pt>
    <dgm:pt modelId="{5384BA56-FA49-4CBA-B4F6-5C31B9815592}">
      <dgm:prSet/>
      <dgm:spPr/>
      <dgm:t>
        <a:bodyPr/>
        <a:lstStyle/>
        <a:p>
          <a:pPr>
            <a:lnSpc>
              <a:spcPct val="100000"/>
            </a:lnSpc>
          </a:pPr>
          <a:r>
            <a:rPr lang="en-US" b="0" i="0"/>
            <a:t>Pipeline is a new Jenkins job type and a new way to model and visualize CI/CD workflow for a project. It is created by writing a bunch of instructions in a file called </a:t>
          </a:r>
          <a:r>
            <a:rPr lang="en-US" b="1" i="0"/>
            <a:t>Jenkinsfile</a:t>
          </a:r>
          <a:r>
            <a:rPr lang="en-US" b="0" i="0"/>
            <a:t>. The Jenkins Pipeline uses a domain-specific language based on </a:t>
          </a:r>
          <a:r>
            <a:rPr lang="en-US" b="0" i="0">
              <a:hlinkClick xmlns:r="http://schemas.openxmlformats.org/officeDocument/2006/relationships" r:id="rId1"/>
            </a:rPr>
            <a:t>Apache Groovy</a:t>
          </a:r>
          <a:r>
            <a:rPr lang="en-US" b="0" i="0"/>
            <a:t> to create, edit, view, and run CD pipelines.</a:t>
          </a:r>
          <a:endParaRPr lang="en-US"/>
        </a:p>
      </dgm:t>
    </dgm:pt>
    <dgm:pt modelId="{8A25612B-53F8-4DED-9018-9C83F86AA406}" type="parTrans" cxnId="{11369A27-F32E-4D2C-B550-8E2809D677F8}">
      <dgm:prSet/>
      <dgm:spPr/>
      <dgm:t>
        <a:bodyPr/>
        <a:lstStyle/>
        <a:p>
          <a:endParaRPr lang="en-US"/>
        </a:p>
      </dgm:t>
    </dgm:pt>
    <dgm:pt modelId="{B17AFCF0-B51A-41B6-8C0A-725BFCECDC59}" type="sibTrans" cxnId="{11369A27-F32E-4D2C-B550-8E2809D677F8}">
      <dgm:prSet/>
      <dgm:spPr/>
      <dgm:t>
        <a:bodyPr/>
        <a:lstStyle/>
        <a:p>
          <a:endParaRPr lang="en-US"/>
        </a:p>
      </dgm:t>
    </dgm:pt>
    <dgm:pt modelId="{3C02418C-A326-4177-8A90-2974F7D402D3}">
      <dgm:prSet/>
      <dgm:spPr/>
      <dgm:t>
        <a:bodyPr/>
        <a:lstStyle/>
        <a:p>
          <a:pPr>
            <a:lnSpc>
              <a:spcPct val="100000"/>
            </a:lnSpc>
          </a:pPr>
          <a:r>
            <a:rPr lang="en-US" b="0" i="0"/>
            <a:t>A Jenkinsfile can use either of the following two syntaxes:</a:t>
          </a:r>
          <a:endParaRPr lang="en-US"/>
        </a:p>
      </dgm:t>
    </dgm:pt>
    <dgm:pt modelId="{7111A11C-1379-4331-83CC-E8BF86896D1B}" type="parTrans" cxnId="{75D595AB-EBD2-4319-98F3-DEDCFDF8952A}">
      <dgm:prSet/>
      <dgm:spPr/>
      <dgm:t>
        <a:bodyPr/>
        <a:lstStyle/>
        <a:p>
          <a:endParaRPr lang="en-US"/>
        </a:p>
      </dgm:t>
    </dgm:pt>
    <dgm:pt modelId="{76AF3F94-77DA-4B65-BAEB-A8E8633CDBE8}" type="sibTrans" cxnId="{75D595AB-EBD2-4319-98F3-DEDCFDF8952A}">
      <dgm:prSet/>
      <dgm:spPr/>
      <dgm:t>
        <a:bodyPr/>
        <a:lstStyle/>
        <a:p>
          <a:endParaRPr lang="en-US"/>
        </a:p>
      </dgm:t>
    </dgm:pt>
    <dgm:pt modelId="{587B8A88-3864-4A17-A41F-8EEEE71F57A5}">
      <dgm:prSet/>
      <dgm:spPr/>
      <dgm:t>
        <a:bodyPr/>
        <a:lstStyle/>
        <a:p>
          <a:pPr>
            <a:lnSpc>
              <a:spcPct val="100000"/>
            </a:lnSpc>
          </a:pPr>
          <a:r>
            <a:rPr lang="en-US" b="0" i="0"/>
            <a:t>Declarative Pipelines</a:t>
          </a:r>
          <a:br>
            <a:rPr lang="en-US" b="0" i="0"/>
          </a:br>
          <a:r>
            <a:rPr lang="en-US" b="0" i="0"/>
            <a:t>They require the </a:t>
          </a:r>
          <a:r>
            <a:rPr lang="en-US" b="0" i="0">
              <a:hlinkClick xmlns:r="http://schemas.openxmlformats.org/officeDocument/2006/relationships" r:id="rId2"/>
            </a:rPr>
            <a:t>Blue Ocean plugin</a:t>
          </a:r>
          <a:r>
            <a:rPr lang="en-US" b="0" i="0"/>
            <a:t> to be installed. You can easily create your Jenkinsfile using the Blue Ocean graphical pipeline editor. It also provides you with a great visualization of your pipeline runs.</a:t>
          </a:r>
          <a:endParaRPr lang="en-US"/>
        </a:p>
      </dgm:t>
    </dgm:pt>
    <dgm:pt modelId="{05CB35A0-4848-44F6-B105-0AAA0F7E0E5B}" type="parTrans" cxnId="{D30444C1-132C-4C45-AF9C-BD74093B7113}">
      <dgm:prSet/>
      <dgm:spPr/>
      <dgm:t>
        <a:bodyPr/>
        <a:lstStyle/>
        <a:p>
          <a:endParaRPr lang="en-US"/>
        </a:p>
      </dgm:t>
    </dgm:pt>
    <dgm:pt modelId="{F47242DE-B5E6-4E3A-91D2-6CFA55013110}" type="sibTrans" cxnId="{D30444C1-132C-4C45-AF9C-BD74093B7113}">
      <dgm:prSet/>
      <dgm:spPr/>
      <dgm:t>
        <a:bodyPr/>
        <a:lstStyle/>
        <a:p>
          <a:endParaRPr lang="en-US"/>
        </a:p>
      </dgm:t>
    </dgm:pt>
    <dgm:pt modelId="{3ADD589F-3836-41D3-A72D-FA34032ADC3E}">
      <dgm:prSet/>
      <dgm:spPr/>
      <dgm:t>
        <a:bodyPr/>
        <a:lstStyle/>
        <a:p>
          <a:pPr>
            <a:lnSpc>
              <a:spcPct val="100000"/>
            </a:lnSpc>
          </a:pPr>
          <a:r>
            <a:rPr lang="en-US" b="0" i="0"/>
            <a:t>Scripted Pipelines</a:t>
          </a:r>
          <a:br>
            <a:rPr lang="en-US" b="0" i="0"/>
          </a:br>
          <a:r>
            <a:rPr lang="en-US" b="0" i="0"/>
            <a:t>With scripted pipelines, you have the option of creating the Jenkinsfile using the classic Jenkins UI. This means you will be creating the Jenkins job using the Pipeline job type. While scripted pipelines offer a lot of flexibility, they also require you to have a knowledge of Apache Groovy.</a:t>
          </a:r>
          <a:endParaRPr lang="en-US"/>
        </a:p>
      </dgm:t>
    </dgm:pt>
    <dgm:pt modelId="{8C3CBE2F-2064-4CD9-8200-3514D96FFB22}" type="parTrans" cxnId="{0BBFC39D-3582-4EB3-A543-AB0372A6A0A7}">
      <dgm:prSet/>
      <dgm:spPr/>
      <dgm:t>
        <a:bodyPr/>
        <a:lstStyle/>
        <a:p>
          <a:endParaRPr lang="en-US"/>
        </a:p>
      </dgm:t>
    </dgm:pt>
    <dgm:pt modelId="{D00D91C7-278E-4198-8A44-4E5FD5895C22}" type="sibTrans" cxnId="{0BBFC39D-3582-4EB3-A543-AB0372A6A0A7}">
      <dgm:prSet/>
      <dgm:spPr/>
      <dgm:t>
        <a:bodyPr/>
        <a:lstStyle/>
        <a:p>
          <a:endParaRPr lang="en-US"/>
        </a:p>
      </dgm:t>
    </dgm:pt>
    <dgm:pt modelId="{6DC8DA45-AA22-4D4B-BE27-9F0B8CD6C689}">
      <dgm:prSet/>
      <dgm:spPr/>
      <dgm:t>
        <a:bodyPr/>
        <a:lstStyle/>
        <a:p>
          <a:pPr>
            <a:lnSpc>
              <a:spcPct val="100000"/>
            </a:lnSpc>
          </a:pPr>
          <a:r>
            <a:rPr lang="en-US" b="0" i="0"/>
            <a:t>It is worth noting that there is a lot of commonality in the syntactical components between declarative and scripted pipelines.</a:t>
          </a:r>
          <a:endParaRPr lang="en-US"/>
        </a:p>
      </dgm:t>
    </dgm:pt>
    <dgm:pt modelId="{F0A3A21F-A6A9-484B-B44E-1B487DD696D8}" type="parTrans" cxnId="{AA0AFDC6-E8A0-42AF-9741-E6F742BA850E}">
      <dgm:prSet/>
      <dgm:spPr/>
      <dgm:t>
        <a:bodyPr/>
        <a:lstStyle/>
        <a:p>
          <a:endParaRPr lang="en-US"/>
        </a:p>
      </dgm:t>
    </dgm:pt>
    <dgm:pt modelId="{B645AD3A-6AE5-47E2-8543-9514202FC5A4}" type="sibTrans" cxnId="{AA0AFDC6-E8A0-42AF-9741-E6F742BA850E}">
      <dgm:prSet/>
      <dgm:spPr/>
      <dgm:t>
        <a:bodyPr/>
        <a:lstStyle/>
        <a:p>
          <a:endParaRPr lang="en-US"/>
        </a:p>
      </dgm:t>
    </dgm:pt>
    <dgm:pt modelId="{5A67EA1B-CE9A-473F-AF29-B1FB22A426DD}">
      <dgm:prSet/>
      <dgm:spPr/>
      <dgm:t>
        <a:bodyPr/>
        <a:lstStyle/>
        <a:p>
          <a:pPr>
            <a:lnSpc>
              <a:spcPct val="100000"/>
            </a:lnSpc>
          </a:pPr>
          <a:r>
            <a:rPr lang="en-US" b="0" i="0"/>
            <a:t>It is best to start out with declarative pipelines, and as you get comfortable with them, you can move on to scripted pipelines. For the remainder of this chapter, we will focus on declarative pipelines.</a:t>
          </a:r>
          <a:endParaRPr lang="en-US"/>
        </a:p>
      </dgm:t>
    </dgm:pt>
    <dgm:pt modelId="{40BCC646-E95C-4A1F-AF23-5499FAEF721B}" type="parTrans" cxnId="{1DE1B2ED-A28C-43A3-9F27-8045F27A104A}">
      <dgm:prSet/>
      <dgm:spPr/>
      <dgm:t>
        <a:bodyPr/>
        <a:lstStyle/>
        <a:p>
          <a:endParaRPr lang="en-US"/>
        </a:p>
      </dgm:t>
    </dgm:pt>
    <dgm:pt modelId="{0A6A0275-E407-42B6-8BBD-7B2D0A60E97A}" type="sibTrans" cxnId="{1DE1B2ED-A28C-43A3-9F27-8045F27A104A}">
      <dgm:prSet/>
      <dgm:spPr/>
      <dgm:t>
        <a:bodyPr/>
        <a:lstStyle/>
        <a:p>
          <a:endParaRPr lang="en-US"/>
        </a:p>
      </dgm:t>
    </dgm:pt>
    <dgm:pt modelId="{A9D5EDCD-51D9-4C37-970F-3F335AE5081B}" type="pres">
      <dgm:prSet presAssocID="{EA5B855C-AA26-4B0F-861A-5A97D02E086D}" presName="hierChild1" presStyleCnt="0">
        <dgm:presLayoutVars>
          <dgm:orgChart val="1"/>
          <dgm:chPref val="1"/>
          <dgm:dir/>
          <dgm:animOne val="branch"/>
          <dgm:animLvl val="lvl"/>
          <dgm:resizeHandles/>
        </dgm:presLayoutVars>
      </dgm:prSet>
      <dgm:spPr/>
    </dgm:pt>
    <dgm:pt modelId="{C00F9978-A454-4C25-B345-83A8A526054F}" type="pres">
      <dgm:prSet presAssocID="{5384BA56-FA49-4CBA-B4F6-5C31B9815592}" presName="hierRoot1" presStyleCnt="0">
        <dgm:presLayoutVars>
          <dgm:hierBranch val="init"/>
        </dgm:presLayoutVars>
      </dgm:prSet>
      <dgm:spPr/>
    </dgm:pt>
    <dgm:pt modelId="{D0882842-2686-4D4B-B3F7-3E32DEBC753B}" type="pres">
      <dgm:prSet presAssocID="{5384BA56-FA49-4CBA-B4F6-5C31B9815592}" presName="rootComposite1" presStyleCnt="0"/>
      <dgm:spPr/>
    </dgm:pt>
    <dgm:pt modelId="{04E6C13E-E577-4243-A439-1AA1C14C45A1}" type="pres">
      <dgm:prSet presAssocID="{5384BA56-FA49-4CBA-B4F6-5C31B9815592}" presName="rootText1" presStyleLbl="node0" presStyleIdx="0" presStyleCnt="4">
        <dgm:presLayoutVars>
          <dgm:chPref val="3"/>
        </dgm:presLayoutVars>
      </dgm:prSet>
      <dgm:spPr/>
    </dgm:pt>
    <dgm:pt modelId="{4E801AE8-C021-4096-9FAC-EA2BA4E4480F}" type="pres">
      <dgm:prSet presAssocID="{5384BA56-FA49-4CBA-B4F6-5C31B9815592}" presName="rootConnector1" presStyleLbl="node1" presStyleIdx="0" presStyleCnt="0"/>
      <dgm:spPr/>
    </dgm:pt>
    <dgm:pt modelId="{64E82D39-2359-4CE9-AF6F-A2F46FC593EF}" type="pres">
      <dgm:prSet presAssocID="{5384BA56-FA49-4CBA-B4F6-5C31B9815592}" presName="hierChild2" presStyleCnt="0"/>
      <dgm:spPr/>
    </dgm:pt>
    <dgm:pt modelId="{BAED34EF-45AB-417D-947C-90E11B4A968E}" type="pres">
      <dgm:prSet presAssocID="{5384BA56-FA49-4CBA-B4F6-5C31B9815592}" presName="hierChild3" presStyleCnt="0"/>
      <dgm:spPr/>
    </dgm:pt>
    <dgm:pt modelId="{DCF62077-E813-48E3-8B50-2E182D0FD622}" type="pres">
      <dgm:prSet presAssocID="{3C02418C-A326-4177-8A90-2974F7D402D3}" presName="hierRoot1" presStyleCnt="0">
        <dgm:presLayoutVars>
          <dgm:hierBranch val="init"/>
        </dgm:presLayoutVars>
      </dgm:prSet>
      <dgm:spPr/>
    </dgm:pt>
    <dgm:pt modelId="{551042E5-EEB1-44E3-A78D-645A115C159A}" type="pres">
      <dgm:prSet presAssocID="{3C02418C-A326-4177-8A90-2974F7D402D3}" presName="rootComposite1" presStyleCnt="0"/>
      <dgm:spPr/>
    </dgm:pt>
    <dgm:pt modelId="{1190AD90-9D1E-4C65-AB08-12CA8562141C}" type="pres">
      <dgm:prSet presAssocID="{3C02418C-A326-4177-8A90-2974F7D402D3}" presName="rootText1" presStyleLbl="node0" presStyleIdx="1" presStyleCnt="4">
        <dgm:presLayoutVars>
          <dgm:chPref val="3"/>
        </dgm:presLayoutVars>
      </dgm:prSet>
      <dgm:spPr/>
    </dgm:pt>
    <dgm:pt modelId="{A7E3E1DB-462D-437F-A900-484A60EA4216}" type="pres">
      <dgm:prSet presAssocID="{3C02418C-A326-4177-8A90-2974F7D402D3}" presName="rootConnector1" presStyleLbl="node1" presStyleIdx="0" presStyleCnt="0"/>
      <dgm:spPr/>
    </dgm:pt>
    <dgm:pt modelId="{65AFE160-B1EB-4D8E-A208-362E2C875F09}" type="pres">
      <dgm:prSet presAssocID="{3C02418C-A326-4177-8A90-2974F7D402D3}" presName="hierChild2" presStyleCnt="0"/>
      <dgm:spPr/>
    </dgm:pt>
    <dgm:pt modelId="{A7B884ED-EE12-40FD-BF77-BC296612C1AA}" type="pres">
      <dgm:prSet presAssocID="{05CB35A0-4848-44F6-B105-0AAA0F7E0E5B}" presName="Name64" presStyleLbl="parChTrans1D2" presStyleIdx="0" presStyleCnt="2"/>
      <dgm:spPr/>
    </dgm:pt>
    <dgm:pt modelId="{84B1E5E7-C05B-49FD-8D04-0FFADA2734B4}" type="pres">
      <dgm:prSet presAssocID="{587B8A88-3864-4A17-A41F-8EEEE71F57A5}" presName="hierRoot2" presStyleCnt="0">
        <dgm:presLayoutVars>
          <dgm:hierBranch val="init"/>
        </dgm:presLayoutVars>
      </dgm:prSet>
      <dgm:spPr/>
    </dgm:pt>
    <dgm:pt modelId="{2BAF6D4A-7F46-4496-9B59-91A56C446351}" type="pres">
      <dgm:prSet presAssocID="{587B8A88-3864-4A17-A41F-8EEEE71F57A5}" presName="rootComposite" presStyleCnt="0"/>
      <dgm:spPr/>
    </dgm:pt>
    <dgm:pt modelId="{921C27BA-BA02-429A-A89F-25355DB6B5C6}" type="pres">
      <dgm:prSet presAssocID="{587B8A88-3864-4A17-A41F-8EEEE71F57A5}" presName="rootText" presStyleLbl="node2" presStyleIdx="0" presStyleCnt="2">
        <dgm:presLayoutVars>
          <dgm:chPref val="3"/>
        </dgm:presLayoutVars>
      </dgm:prSet>
      <dgm:spPr/>
    </dgm:pt>
    <dgm:pt modelId="{7C55B785-93D7-465E-9E88-38FF72C06A8F}" type="pres">
      <dgm:prSet presAssocID="{587B8A88-3864-4A17-A41F-8EEEE71F57A5}" presName="rootConnector" presStyleLbl="node2" presStyleIdx="0" presStyleCnt="2"/>
      <dgm:spPr/>
    </dgm:pt>
    <dgm:pt modelId="{12525F62-6F99-43C6-870E-C4CCFBB7C31F}" type="pres">
      <dgm:prSet presAssocID="{587B8A88-3864-4A17-A41F-8EEEE71F57A5}" presName="hierChild4" presStyleCnt="0"/>
      <dgm:spPr/>
    </dgm:pt>
    <dgm:pt modelId="{89DAA59D-9B93-4968-86E2-A1C8C773CD26}" type="pres">
      <dgm:prSet presAssocID="{587B8A88-3864-4A17-A41F-8EEEE71F57A5}" presName="hierChild5" presStyleCnt="0"/>
      <dgm:spPr/>
    </dgm:pt>
    <dgm:pt modelId="{44DB2BE3-61C6-45FC-AFC3-4C83E624C16D}" type="pres">
      <dgm:prSet presAssocID="{8C3CBE2F-2064-4CD9-8200-3514D96FFB22}" presName="Name64" presStyleLbl="parChTrans1D2" presStyleIdx="1" presStyleCnt="2"/>
      <dgm:spPr/>
    </dgm:pt>
    <dgm:pt modelId="{A0A575FA-41AD-4E3C-864C-92DB1EC50232}" type="pres">
      <dgm:prSet presAssocID="{3ADD589F-3836-41D3-A72D-FA34032ADC3E}" presName="hierRoot2" presStyleCnt="0">
        <dgm:presLayoutVars>
          <dgm:hierBranch val="init"/>
        </dgm:presLayoutVars>
      </dgm:prSet>
      <dgm:spPr/>
    </dgm:pt>
    <dgm:pt modelId="{3F1B4829-C11D-41BD-A173-2ACA379340B4}" type="pres">
      <dgm:prSet presAssocID="{3ADD589F-3836-41D3-A72D-FA34032ADC3E}" presName="rootComposite" presStyleCnt="0"/>
      <dgm:spPr/>
    </dgm:pt>
    <dgm:pt modelId="{7AF0A59D-E4D4-49CF-B96E-6420ACC5FC20}" type="pres">
      <dgm:prSet presAssocID="{3ADD589F-3836-41D3-A72D-FA34032ADC3E}" presName="rootText" presStyleLbl="node2" presStyleIdx="1" presStyleCnt="2">
        <dgm:presLayoutVars>
          <dgm:chPref val="3"/>
        </dgm:presLayoutVars>
      </dgm:prSet>
      <dgm:spPr/>
    </dgm:pt>
    <dgm:pt modelId="{802C3067-8198-4D8A-852F-213D4524DF40}" type="pres">
      <dgm:prSet presAssocID="{3ADD589F-3836-41D3-A72D-FA34032ADC3E}" presName="rootConnector" presStyleLbl="node2" presStyleIdx="1" presStyleCnt="2"/>
      <dgm:spPr/>
    </dgm:pt>
    <dgm:pt modelId="{32945D37-3C1A-4028-896B-42AAB8D49A93}" type="pres">
      <dgm:prSet presAssocID="{3ADD589F-3836-41D3-A72D-FA34032ADC3E}" presName="hierChild4" presStyleCnt="0"/>
      <dgm:spPr/>
    </dgm:pt>
    <dgm:pt modelId="{BE0CED89-BD0D-4649-9DE1-D0403EF20AC3}" type="pres">
      <dgm:prSet presAssocID="{3ADD589F-3836-41D3-A72D-FA34032ADC3E}" presName="hierChild5" presStyleCnt="0"/>
      <dgm:spPr/>
    </dgm:pt>
    <dgm:pt modelId="{DCB04CB6-E36E-48BC-9A04-DE18D130E68D}" type="pres">
      <dgm:prSet presAssocID="{3C02418C-A326-4177-8A90-2974F7D402D3}" presName="hierChild3" presStyleCnt="0"/>
      <dgm:spPr/>
    </dgm:pt>
    <dgm:pt modelId="{D11945AA-519C-4A08-A0DD-54AE958092A1}" type="pres">
      <dgm:prSet presAssocID="{6DC8DA45-AA22-4D4B-BE27-9F0B8CD6C689}" presName="hierRoot1" presStyleCnt="0">
        <dgm:presLayoutVars>
          <dgm:hierBranch val="init"/>
        </dgm:presLayoutVars>
      </dgm:prSet>
      <dgm:spPr/>
    </dgm:pt>
    <dgm:pt modelId="{7E05E032-2109-43CA-8E87-C904ADA61974}" type="pres">
      <dgm:prSet presAssocID="{6DC8DA45-AA22-4D4B-BE27-9F0B8CD6C689}" presName="rootComposite1" presStyleCnt="0"/>
      <dgm:spPr/>
    </dgm:pt>
    <dgm:pt modelId="{6CFE8F9E-333C-4D91-9F4C-B0364E55E894}" type="pres">
      <dgm:prSet presAssocID="{6DC8DA45-AA22-4D4B-BE27-9F0B8CD6C689}" presName="rootText1" presStyleLbl="node0" presStyleIdx="2" presStyleCnt="4">
        <dgm:presLayoutVars>
          <dgm:chPref val="3"/>
        </dgm:presLayoutVars>
      </dgm:prSet>
      <dgm:spPr/>
    </dgm:pt>
    <dgm:pt modelId="{13803F68-135B-4E3E-A312-D293B32B7533}" type="pres">
      <dgm:prSet presAssocID="{6DC8DA45-AA22-4D4B-BE27-9F0B8CD6C689}" presName="rootConnector1" presStyleLbl="node1" presStyleIdx="0" presStyleCnt="0"/>
      <dgm:spPr/>
    </dgm:pt>
    <dgm:pt modelId="{E3B76A8A-6049-4938-8B79-F3440C00326C}" type="pres">
      <dgm:prSet presAssocID="{6DC8DA45-AA22-4D4B-BE27-9F0B8CD6C689}" presName="hierChild2" presStyleCnt="0"/>
      <dgm:spPr/>
    </dgm:pt>
    <dgm:pt modelId="{839458BD-6B7F-41DF-ABA9-3AE21BFFF408}" type="pres">
      <dgm:prSet presAssocID="{6DC8DA45-AA22-4D4B-BE27-9F0B8CD6C689}" presName="hierChild3" presStyleCnt="0"/>
      <dgm:spPr/>
    </dgm:pt>
    <dgm:pt modelId="{68F4E9DA-18CE-48C3-9FD7-8B4C220DC626}" type="pres">
      <dgm:prSet presAssocID="{5A67EA1B-CE9A-473F-AF29-B1FB22A426DD}" presName="hierRoot1" presStyleCnt="0">
        <dgm:presLayoutVars>
          <dgm:hierBranch val="init"/>
        </dgm:presLayoutVars>
      </dgm:prSet>
      <dgm:spPr/>
    </dgm:pt>
    <dgm:pt modelId="{35B7982F-BABD-41B6-B071-0B86094EBF54}" type="pres">
      <dgm:prSet presAssocID="{5A67EA1B-CE9A-473F-AF29-B1FB22A426DD}" presName="rootComposite1" presStyleCnt="0"/>
      <dgm:spPr/>
    </dgm:pt>
    <dgm:pt modelId="{6C871C40-FF66-4F67-9DA1-9DB3FA4E990D}" type="pres">
      <dgm:prSet presAssocID="{5A67EA1B-CE9A-473F-AF29-B1FB22A426DD}" presName="rootText1" presStyleLbl="node0" presStyleIdx="3" presStyleCnt="4">
        <dgm:presLayoutVars>
          <dgm:chPref val="3"/>
        </dgm:presLayoutVars>
      </dgm:prSet>
      <dgm:spPr/>
    </dgm:pt>
    <dgm:pt modelId="{483EEA7C-7469-4245-A791-198E604820AD}" type="pres">
      <dgm:prSet presAssocID="{5A67EA1B-CE9A-473F-AF29-B1FB22A426DD}" presName="rootConnector1" presStyleLbl="node1" presStyleIdx="0" presStyleCnt="0"/>
      <dgm:spPr/>
    </dgm:pt>
    <dgm:pt modelId="{D6C42492-9440-4E7B-8330-45415C084B33}" type="pres">
      <dgm:prSet presAssocID="{5A67EA1B-CE9A-473F-AF29-B1FB22A426DD}" presName="hierChild2" presStyleCnt="0"/>
      <dgm:spPr/>
    </dgm:pt>
    <dgm:pt modelId="{5BD26937-2C72-406B-8794-BEFA4B4EEE84}" type="pres">
      <dgm:prSet presAssocID="{5A67EA1B-CE9A-473F-AF29-B1FB22A426DD}" presName="hierChild3" presStyleCnt="0"/>
      <dgm:spPr/>
    </dgm:pt>
  </dgm:ptLst>
  <dgm:cxnLst>
    <dgm:cxn modelId="{E42B3312-4FEA-4C08-A157-CBA679064CE3}" type="presOf" srcId="{3C02418C-A326-4177-8A90-2974F7D402D3}" destId="{A7E3E1DB-462D-437F-A900-484A60EA4216}" srcOrd="1" destOrd="0" presId="urn:microsoft.com/office/officeart/2009/3/layout/HorizontalOrganizationChart"/>
    <dgm:cxn modelId="{01EE6E1D-3530-4C88-8FF3-CF7E5464F4C5}" type="presOf" srcId="{587B8A88-3864-4A17-A41F-8EEEE71F57A5}" destId="{921C27BA-BA02-429A-A89F-25355DB6B5C6}" srcOrd="0" destOrd="0" presId="urn:microsoft.com/office/officeart/2009/3/layout/HorizontalOrganizationChart"/>
    <dgm:cxn modelId="{EA29EA23-2F97-4A8A-B634-BABBDDB0E483}" type="presOf" srcId="{05CB35A0-4848-44F6-B105-0AAA0F7E0E5B}" destId="{A7B884ED-EE12-40FD-BF77-BC296612C1AA}" srcOrd="0" destOrd="0" presId="urn:microsoft.com/office/officeart/2009/3/layout/HorizontalOrganizationChart"/>
    <dgm:cxn modelId="{11369A27-F32E-4D2C-B550-8E2809D677F8}" srcId="{EA5B855C-AA26-4B0F-861A-5A97D02E086D}" destId="{5384BA56-FA49-4CBA-B4F6-5C31B9815592}" srcOrd="0" destOrd="0" parTransId="{8A25612B-53F8-4DED-9018-9C83F86AA406}" sibTransId="{B17AFCF0-B51A-41B6-8C0A-725BFCECDC59}"/>
    <dgm:cxn modelId="{DE914E3D-C094-49C7-9C3D-B9AF38B363FE}" type="presOf" srcId="{5384BA56-FA49-4CBA-B4F6-5C31B9815592}" destId="{04E6C13E-E577-4243-A439-1AA1C14C45A1}" srcOrd="0" destOrd="0" presId="urn:microsoft.com/office/officeart/2009/3/layout/HorizontalOrganizationChart"/>
    <dgm:cxn modelId="{BC28406C-4384-48D6-8634-F41A528FB392}" type="presOf" srcId="{5384BA56-FA49-4CBA-B4F6-5C31B9815592}" destId="{4E801AE8-C021-4096-9FAC-EA2BA4E4480F}" srcOrd="1" destOrd="0" presId="urn:microsoft.com/office/officeart/2009/3/layout/HorizontalOrganizationChart"/>
    <dgm:cxn modelId="{225ACD6F-3D5B-420A-B094-7177F44722CC}" type="presOf" srcId="{8C3CBE2F-2064-4CD9-8200-3514D96FFB22}" destId="{44DB2BE3-61C6-45FC-AFC3-4C83E624C16D}" srcOrd="0" destOrd="0" presId="urn:microsoft.com/office/officeart/2009/3/layout/HorizontalOrganizationChart"/>
    <dgm:cxn modelId="{4A4B3754-241A-4C96-8995-653DB3BB0C15}" type="presOf" srcId="{3ADD589F-3836-41D3-A72D-FA34032ADC3E}" destId="{7AF0A59D-E4D4-49CF-B96E-6420ACC5FC20}" srcOrd="0" destOrd="0" presId="urn:microsoft.com/office/officeart/2009/3/layout/HorizontalOrganizationChart"/>
    <dgm:cxn modelId="{9DBB7383-75BC-4551-B7CB-0ACFBDB96CB7}" type="presOf" srcId="{5A67EA1B-CE9A-473F-AF29-B1FB22A426DD}" destId="{6C871C40-FF66-4F67-9DA1-9DB3FA4E990D}" srcOrd="0" destOrd="0" presId="urn:microsoft.com/office/officeart/2009/3/layout/HorizontalOrganizationChart"/>
    <dgm:cxn modelId="{4C376092-E289-4ACC-9D5F-AEE5F95801B3}" type="presOf" srcId="{6DC8DA45-AA22-4D4B-BE27-9F0B8CD6C689}" destId="{6CFE8F9E-333C-4D91-9F4C-B0364E55E894}" srcOrd="0" destOrd="0" presId="urn:microsoft.com/office/officeart/2009/3/layout/HorizontalOrganizationChart"/>
    <dgm:cxn modelId="{E6B06A94-A6E1-49F8-8A27-85C583D4FCB6}" type="presOf" srcId="{587B8A88-3864-4A17-A41F-8EEEE71F57A5}" destId="{7C55B785-93D7-465E-9E88-38FF72C06A8F}" srcOrd="1" destOrd="0" presId="urn:microsoft.com/office/officeart/2009/3/layout/HorizontalOrganizationChart"/>
    <dgm:cxn modelId="{0BBFC39D-3582-4EB3-A543-AB0372A6A0A7}" srcId="{3C02418C-A326-4177-8A90-2974F7D402D3}" destId="{3ADD589F-3836-41D3-A72D-FA34032ADC3E}" srcOrd="1" destOrd="0" parTransId="{8C3CBE2F-2064-4CD9-8200-3514D96FFB22}" sibTransId="{D00D91C7-278E-4198-8A44-4E5FD5895C22}"/>
    <dgm:cxn modelId="{702675A4-DA07-46F7-B39E-FAEC155130DB}" type="presOf" srcId="{5A67EA1B-CE9A-473F-AF29-B1FB22A426DD}" destId="{483EEA7C-7469-4245-A791-198E604820AD}" srcOrd="1" destOrd="0" presId="urn:microsoft.com/office/officeart/2009/3/layout/HorizontalOrganizationChart"/>
    <dgm:cxn modelId="{BD7C08A9-FD63-4B63-BC39-791FF7AA9786}" type="presOf" srcId="{3ADD589F-3836-41D3-A72D-FA34032ADC3E}" destId="{802C3067-8198-4D8A-852F-213D4524DF40}" srcOrd="1" destOrd="0" presId="urn:microsoft.com/office/officeart/2009/3/layout/HorizontalOrganizationChart"/>
    <dgm:cxn modelId="{75D595AB-EBD2-4319-98F3-DEDCFDF8952A}" srcId="{EA5B855C-AA26-4B0F-861A-5A97D02E086D}" destId="{3C02418C-A326-4177-8A90-2974F7D402D3}" srcOrd="1" destOrd="0" parTransId="{7111A11C-1379-4331-83CC-E8BF86896D1B}" sibTransId="{76AF3F94-77DA-4B65-BAEB-A8E8633CDBE8}"/>
    <dgm:cxn modelId="{0492CFAB-DF5D-4BC0-B4BB-5EFA7CF84EE4}" type="presOf" srcId="{EA5B855C-AA26-4B0F-861A-5A97D02E086D}" destId="{A9D5EDCD-51D9-4C37-970F-3F335AE5081B}" srcOrd="0" destOrd="0" presId="urn:microsoft.com/office/officeart/2009/3/layout/HorizontalOrganizationChart"/>
    <dgm:cxn modelId="{D30444C1-132C-4C45-AF9C-BD74093B7113}" srcId="{3C02418C-A326-4177-8A90-2974F7D402D3}" destId="{587B8A88-3864-4A17-A41F-8EEEE71F57A5}" srcOrd="0" destOrd="0" parTransId="{05CB35A0-4848-44F6-B105-0AAA0F7E0E5B}" sibTransId="{F47242DE-B5E6-4E3A-91D2-6CFA55013110}"/>
    <dgm:cxn modelId="{AA0AFDC6-E8A0-42AF-9741-E6F742BA850E}" srcId="{EA5B855C-AA26-4B0F-861A-5A97D02E086D}" destId="{6DC8DA45-AA22-4D4B-BE27-9F0B8CD6C689}" srcOrd="2" destOrd="0" parTransId="{F0A3A21F-A6A9-484B-B44E-1B487DD696D8}" sibTransId="{B645AD3A-6AE5-47E2-8543-9514202FC5A4}"/>
    <dgm:cxn modelId="{058891D9-8624-4044-BCD7-16AD387EEDBE}" type="presOf" srcId="{6DC8DA45-AA22-4D4B-BE27-9F0B8CD6C689}" destId="{13803F68-135B-4E3E-A312-D293B32B7533}" srcOrd="1" destOrd="0" presId="urn:microsoft.com/office/officeart/2009/3/layout/HorizontalOrganizationChart"/>
    <dgm:cxn modelId="{1DE1B2ED-A28C-43A3-9F27-8045F27A104A}" srcId="{EA5B855C-AA26-4B0F-861A-5A97D02E086D}" destId="{5A67EA1B-CE9A-473F-AF29-B1FB22A426DD}" srcOrd="3" destOrd="0" parTransId="{40BCC646-E95C-4A1F-AF23-5499FAEF721B}" sibTransId="{0A6A0275-E407-42B6-8BBD-7B2D0A60E97A}"/>
    <dgm:cxn modelId="{22DF32F2-36B6-4C70-8057-46FAC98150E7}" type="presOf" srcId="{3C02418C-A326-4177-8A90-2974F7D402D3}" destId="{1190AD90-9D1E-4C65-AB08-12CA8562141C}" srcOrd="0" destOrd="0" presId="urn:microsoft.com/office/officeart/2009/3/layout/HorizontalOrganizationChart"/>
    <dgm:cxn modelId="{B9F72A15-351A-4D0B-8A61-1825BC57DF9C}" type="presParOf" srcId="{A9D5EDCD-51D9-4C37-970F-3F335AE5081B}" destId="{C00F9978-A454-4C25-B345-83A8A526054F}" srcOrd="0" destOrd="0" presId="urn:microsoft.com/office/officeart/2009/3/layout/HorizontalOrganizationChart"/>
    <dgm:cxn modelId="{9A3EE5E3-08DF-4A7F-80DD-AA7D9093A52A}" type="presParOf" srcId="{C00F9978-A454-4C25-B345-83A8A526054F}" destId="{D0882842-2686-4D4B-B3F7-3E32DEBC753B}" srcOrd="0" destOrd="0" presId="urn:microsoft.com/office/officeart/2009/3/layout/HorizontalOrganizationChart"/>
    <dgm:cxn modelId="{ED8D91FB-6DEF-42D3-A56C-CBF43AD0F816}" type="presParOf" srcId="{D0882842-2686-4D4B-B3F7-3E32DEBC753B}" destId="{04E6C13E-E577-4243-A439-1AA1C14C45A1}" srcOrd="0" destOrd="0" presId="urn:microsoft.com/office/officeart/2009/3/layout/HorizontalOrganizationChart"/>
    <dgm:cxn modelId="{45237FAB-DCA0-4113-BF53-C581D165B8E4}" type="presParOf" srcId="{D0882842-2686-4D4B-B3F7-3E32DEBC753B}" destId="{4E801AE8-C021-4096-9FAC-EA2BA4E4480F}" srcOrd="1" destOrd="0" presId="urn:microsoft.com/office/officeart/2009/3/layout/HorizontalOrganizationChart"/>
    <dgm:cxn modelId="{AD37D689-96AF-4EA9-86EE-1D7185EFBBE2}" type="presParOf" srcId="{C00F9978-A454-4C25-B345-83A8A526054F}" destId="{64E82D39-2359-4CE9-AF6F-A2F46FC593EF}" srcOrd="1" destOrd="0" presId="urn:microsoft.com/office/officeart/2009/3/layout/HorizontalOrganizationChart"/>
    <dgm:cxn modelId="{F1A56416-AC3D-46C1-943C-4CCE093A5956}" type="presParOf" srcId="{C00F9978-A454-4C25-B345-83A8A526054F}" destId="{BAED34EF-45AB-417D-947C-90E11B4A968E}" srcOrd="2" destOrd="0" presId="urn:microsoft.com/office/officeart/2009/3/layout/HorizontalOrganizationChart"/>
    <dgm:cxn modelId="{1B34C366-F0DC-40CE-9467-98CF5DE04BC8}" type="presParOf" srcId="{A9D5EDCD-51D9-4C37-970F-3F335AE5081B}" destId="{DCF62077-E813-48E3-8B50-2E182D0FD622}" srcOrd="1" destOrd="0" presId="urn:microsoft.com/office/officeart/2009/3/layout/HorizontalOrganizationChart"/>
    <dgm:cxn modelId="{33C193E1-FB7B-488B-9E19-FC66619AF72C}" type="presParOf" srcId="{DCF62077-E813-48E3-8B50-2E182D0FD622}" destId="{551042E5-EEB1-44E3-A78D-645A115C159A}" srcOrd="0" destOrd="0" presId="urn:microsoft.com/office/officeart/2009/3/layout/HorizontalOrganizationChart"/>
    <dgm:cxn modelId="{903214A5-5DF6-48FE-9C2A-4D00CCF1C397}" type="presParOf" srcId="{551042E5-EEB1-44E3-A78D-645A115C159A}" destId="{1190AD90-9D1E-4C65-AB08-12CA8562141C}" srcOrd="0" destOrd="0" presId="urn:microsoft.com/office/officeart/2009/3/layout/HorizontalOrganizationChart"/>
    <dgm:cxn modelId="{CA87C3BD-BBBD-4818-9959-284E1BA999C3}" type="presParOf" srcId="{551042E5-EEB1-44E3-A78D-645A115C159A}" destId="{A7E3E1DB-462D-437F-A900-484A60EA4216}" srcOrd="1" destOrd="0" presId="urn:microsoft.com/office/officeart/2009/3/layout/HorizontalOrganizationChart"/>
    <dgm:cxn modelId="{D05B01B1-7FD6-4397-8593-54823ED50256}" type="presParOf" srcId="{DCF62077-E813-48E3-8B50-2E182D0FD622}" destId="{65AFE160-B1EB-4D8E-A208-362E2C875F09}" srcOrd="1" destOrd="0" presId="urn:microsoft.com/office/officeart/2009/3/layout/HorizontalOrganizationChart"/>
    <dgm:cxn modelId="{DCB8312A-EA47-4431-B7B6-0EC08D62F3EB}" type="presParOf" srcId="{65AFE160-B1EB-4D8E-A208-362E2C875F09}" destId="{A7B884ED-EE12-40FD-BF77-BC296612C1AA}" srcOrd="0" destOrd="0" presId="urn:microsoft.com/office/officeart/2009/3/layout/HorizontalOrganizationChart"/>
    <dgm:cxn modelId="{F7B56A42-3B57-4612-A996-D80A071CB734}" type="presParOf" srcId="{65AFE160-B1EB-4D8E-A208-362E2C875F09}" destId="{84B1E5E7-C05B-49FD-8D04-0FFADA2734B4}" srcOrd="1" destOrd="0" presId="urn:microsoft.com/office/officeart/2009/3/layout/HorizontalOrganizationChart"/>
    <dgm:cxn modelId="{41358340-1FC5-44D2-974D-7E7E6913D9B6}" type="presParOf" srcId="{84B1E5E7-C05B-49FD-8D04-0FFADA2734B4}" destId="{2BAF6D4A-7F46-4496-9B59-91A56C446351}" srcOrd="0" destOrd="0" presId="urn:microsoft.com/office/officeart/2009/3/layout/HorizontalOrganizationChart"/>
    <dgm:cxn modelId="{8E31C9C2-CD22-4366-AC7A-C8779FFD9790}" type="presParOf" srcId="{2BAF6D4A-7F46-4496-9B59-91A56C446351}" destId="{921C27BA-BA02-429A-A89F-25355DB6B5C6}" srcOrd="0" destOrd="0" presId="urn:microsoft.com/office/officeart/2009/3/layout/HorizontalOrganizationChart"/>
    <dgm:cxn modelId="{F40976E0-6323-4FBE-96A8-DB681101DFA7}" type="presParOf" srcId="{2BAF6D4A-7F46-4496-9B59-91A56C446351}" destId="{7C55B785-93D7-465E-9E88-38FF72C06A8F}" srcOrd="1" destOrd="0" presId="urn:microsoft.com/office/officeart/2009/3/layout/HorizontalOrganizationChart"/>
    <dgm:cxn modelId="{6597B100-FF17-4914-B95C-2214A094346C}" type="presParOf" srcId="{84B1E5E7-C05B-49FD-8D04-0FFADA2734B4}" destId="{12525F62-6F99-43C6-870E-C4CCFBB7C31F}" srcOrd="1" destOrd="0" presId="urn:microsoft.com/office/officeart/2009/3/layout/HorizontalOrganizationChart"/>
    <dgm:cxn modelId="{67378D72-E723-4270-8C79-A1C4B3117FE3}" type="presParOf" srcId="{84B1E5E7-C05B-49FD-8D04-0FFADA2734B4}" destId="{89DAA59D-9B93-4968-86E2-A1C8C773CD26}" srcOrd="2" destOrd="0" presId="urn:microsoft.com/office/officeart/2009/3/layout/HorizontalOrganizationChart"/>
    <dgm:cxn modelId="{716B2D1E-0747-4625-B069-717BFF584212}" type="presParOf" srcId="{65AFE160-B1EB-4D8E-A208-362E2C875F09}" destId="{44DB2BE3-61C6-45FC-AFC3-4C83E624C16D}" srcOrd="2" destOrd="0" presId="urn:microsoft.com/office/officeart/2009/3/layout/HorizontalOrganizationChart"/>
    <dgm:cxn modelId="{51647117-8B2D-4E83-933E-33DA417C6B6F}" type="presParOf" srcId="{65AFE160-B1EB-4D8E-A208-362E2C875F09}" destId="{A0A575FA-41AD-4E3C-864C-92DB1EC50232}" srcOrd="3" destOrd="0" presId="urn:microsoft.com/office/officeart/2009/3/layout/HorizontalOrganizationChart"/>
    <dgm:cxn modelId="{3CB8295E-90F8-4CB0-AE51-73B96B10B4B4}" type="presParOf" srcId="{A0A575FA-41AD-4E3C-864C-92DB1EC50232}" destId="{3F1B4829-C11D-41BD-A173-2ACA379340B4}" srcOrd="0" destOrd="0" presId="urn:microsoft.com/office/officeart/2009/3/layout/HorizontalOrganizationChart"/>
    <dgm:cxn modelId="{1AE597AA-9D10-455C-8C16-A7A746B27D50}" type="presParOf" srcId="{3F1B4829-C11D-41BD-A173-2ACA379340B4}" destId="{7AF0A59D-E4D4-49CF-B96E-6420ACC5FC20}" srcOrd="0" destOrd="0" presId="urn:microsoft.com/office/officeart/2009/3/layout/HorizontalOrganizationChart"/>
    <dgm:cxn modelId="{E3536E09-FC43-4644-BA9D-0AF9E384A302}" type="presParOf" srcId="{3F1B4829-C11D-41BD-A173-2ACA379340B4}" destId="{802C3067-8198-4D8A-852F-213D4524DF40}" srcOrd="1" destOrd="0" presId="urn:microsoft.com/office/officeart/2009/3/layout/HorizontalOrganizationChart"/>
    <dgm:cxn modelId="{5970A535-551C-4D21-96F7-50C17447F450}" type="presParOf" srcId="{A0A575FA-41AD-4E3C-864C-92DB1EC50232}" destId="{32945D37-3C1A-4028-896B-42AAB8D49A93}" srcOrd="1" destOrd="0" presId="urn:microsoft.com/office/officeart/2009/3/layout/HorizontalOrganizationChart"/>
    <dgm:cxn modelId="{5749EDF9-66B5-4A72-ADE3-2F68C883FD97}" type="presParOf" srcId="{A0A575FA-41AD-4E3C-864C-92DB1EC50232}" destId="{BE0CED89-BD0D-4649-9DE1-D0403EF20AC3}" srcOrd="2" destOrd="0" presId="urn:microsoft.com/office/officeart/2009/3/layout/HorizontalOrganizationChart"/>
    <dgm:cxn modelId="{0EA40EA2-62B1-4D32-9CD9-614E833C91A8}" type="presParOf" srcId="{DCF62077-E813-48E3-8B50-2E182D0FD622}" destId="{DCB04CB6-E36E-48BC-9A04-DE18D130E68D}" srcOrd="2" destOrd="0" presId="urn:microsoft.com/office/officeart/2009/3/layout/HorizontalOrganizationChart"/>
    <dgm:cxn modelId="{F1E8F3B8-B0F4-4FAA-9848-DD782244F0C6}" type="presParOf" srcId="{A9D5EDCD-51D9-4C37-970F-3F335AE5081B}" destId="{D11945AA-519C-4A08-A0DD-54AE958092A1}" srcOrd="2" destOrd="0" presId="urn:microsoft.com/office/officeart/2009/3/layout/HorizontalOrganizationChart"/>
    <dgm:cxn modelId="{987C1B69-5617-4063-A58E-27E5091C7A58}" type="presParOf" srcId="{D11945AA-519C-4A08-A0DD-54AE958092A1}" destId="{7E05E032-2109-43CA-8E87-C904ADA61974}" srcOrd="0" destOrd="0" presId="urn:microsoft.com/office/officeart/2009/3/layout/HorizontalOrganizationChart"/>
    <dgm:cxn modelId="{5495868C-D38F-4676-9A67-60BF1165BB48}" type="presParOf" srcId="{7E05E032-2109-43CA-8E87-C904ADA61974}" destId="{6CFE8F9E-333C-4D91-9F4C-B0364E55E894}" srcOrd="0" destOrd="0" presId="urn:microsoft.com/office/officeart/2009/3/layout/HorizontalOrganizationChart"/>
    <dgm:cxn modelId="{796BBE66-960A-41A5-B759-943142007CE9}" type="presParOf" srcId="{7E05E032-2109-43CA-8E87-C904ADA61974}" destId="{13803F68-135B-4E3E-A312-D293B32B7533}" srcOrd="1" destOrd="0" presId="urn:microsoft.com/office/officeart/2009/3/layout/HorizontalOrganizationChart"/>
    <dgm:cxn modelId="{798E7DA9-E5D2-4ACD-AD95-8CEACEE6B92C}" type="presParOf" srcId="{D11945AA-519C-4A08-A0DD-54AE958092A1}" destId="{E3B76A8A-6049-4938-8B79-F3440C00326C}" srcOrd="1" destOrd="0" presId="urn:microsoft.com/office/officeart/2009/3/layout/HorizontalOrganizationChart"/>
    <dgm:cxn modelId="{FC3657E7-5D71-47C5-8B1E-823564097C60}" type="presParOf" srcId="{D11945AA-519C-4A08-A0DD-54AE958092A1}" destId="{839458BD-6B7F-41DF-ABA9-3AE21BFFF408}" srcOrd="2" destOrd="0" presId="urn:microsoft.com/office/officeart/2009/3/layout/HorizontalOrganizationChart"/>
    <dgm:cxn modelId="{0E48D48C-3C50-4A4A-B28D-8DEF6CBE6FA7}" type="presParOf" srcId="{A9D5EDCD-51D9-4C37-970F-3F335AE5081B}" destId="{68F4E9DA-18CE-48C3-9FD7-8B4C220DC626}" srcOrd="3" destOrd="0" presId="urn:microsoft.com/office/officeart/2009/3/layout/HorizontalOrganizationChart"/>
    <dgm:cxn modelId="{DA63A8B4-4774-4137-BB55-41FDCADD863C}" type="presParOf" srcId="{68F4E9DA-18CE-48C3-9FD7-8B4C220DC626}" destId="{35B7982F-BABD-41B6-B071-0B86094EBF54}" srcOrd="0" destOrd="0" presId="urn:microsoft.com/office/officeart/2009/3/layout/HorizontalOrganizationChart"/>
    <dgm:cxn modelId="{B8FA6F52-336E-485F-9943-F321EA235C72}" type="presParOf" srcId="{35B7982F-BABD-41B6-B071-0B86094EBF54}" destId="{6C871C40-FF66-4F67-9DA1-9DB3FA4E990D}" srcOrd="0" destOrd="0" presId="urn:microsoft.com/office/officeart/2009/3/layout/HorizontalOrganizationChart"/>
    <dgm:cxn modelId="{7316E658-17EA-4C61-BB77-498ABC591D2F}" type="presParOf" srcId="{35B7982F-BABD-41B6-B071-0B86094EBF54}" destId="{483EEA7C-7469-4245-A791-198E604820AD}" srcOrd="1" destOrd="0" presId="urn:microsoft.com/office/officeart/2009/3/layout/HorizontalOrganizationChart"/>
    <dgm:cxn modelId="{77337B8A-21B6-4A85-AA7B-A82EA082F507}" type="presParOf" srcId="{68F4E9DA-18CE-48C3-9FD7-8B4C220DC626}" destId="{D6C42492-9440-4E7B-8330-45415C084B33}" srcOrd="1" destOrd="0" presId="urn:microsoft.com/office/officeart/2009/3/layout/HorizontalOrganizationChart"/>
    <dgm:cxn modelId="{A3B317E6-92FB-4C2D-900B-0BD28B994B14}" type="presParOf" srcId="{68F4E9DA-18CE-48C3-9FD7-8B4C220DC626}" destId="{5BD26937-2C72-406B-8794-BEFA4B4EEE84}"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D44ABA-2C25-480F-AF72-CB016EE1A24E}">
      <dsp:nvSpPr>
        <dsp:cNvPr id="0" name=""/>
        <dsp:cNvSpPr/>
      </dsp:nvSpPr>
      <dsp:spPr>
        <a:xfrm>
          <a:off x="0" y="315277"/>
          <a:ext cx="5626542" cy="112320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l" defTabSz="444500">
            <a:lnSpc>
              <a:spcPct val="100000"/>
            </a:lnSpc>
            <a:spcBef>
              <a:spcPct val="0"/>
            </a:spcBef>
            <a:spcAft>
              <a:spcPct val="35000"/>
            </a:spcAft>
            <a:buNone/>
          </a:pPr>
          <a:r>
            <a:rPr lang="en-US" sz="1000" b="0" i="0" kern="1200"/>
            <a:t>You should have noticed by now that Jenkins is mostly UI-centric, meaning all the jobs are manually configured through the UI. If you recall from Chapter 1, Continuous Delivery heavily relies on seamless end-to-end automation. Although Freestyle jobs provide you with a lot of flexibility to configure jobs, they are not quite suitable to orchestrate complex CD scenarios. For example, if you want to build and test on a variety of OS platforms in parallel, or when you are waiting for some manual approval prior to deployment, etc.</a:t>
          </a:r>
          <a:endParaRPr lang="en-US" sz="1000" kern="1200"/>
        </a:p>
      </dsp:txBody>
      <dsp:txXfrm>
        <a:off x="54830" y="370107"/>
        <a:ext cx="5516882" cy="1013540"/>
      </dsp:txXfrm>
    </dsp:sp>
    <dsp:sp modelId="{3059D7BF-5D2E-413D-9BC4-15B08217EA0B}">
      <dsp:nvSpPr>
        <dsp:cNvPr id="0" name=""/>
        <dsp:cNvSpPr/>
      </dsp:nvSpPr>
      <dsp:spPr>
        <a:xfrm>
          <a:off x="0" y="1467277"/>
          <a:ext cx="5626542" cy="1123200"/>
        </a:xfrm>
        <a:prstGeom prst="roundRect">
          <a:avLst/>
        </a:prstGeom>
        <a:solidFill>
          <a:schemeClr val="accent2">
            <a:hueOff val="1504373"/>
            <a:satOff val="-2875"/>
            <a:lumOff val="-362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l" defTabSz="444500">
            <a:lnSpc>
              <a:spcPct val="100000"/>
            </a:lnSpc>
            <a:spcBef>
              <a:spcPct val="0"/>
            </a:spcBef>
            <a:spcAft>
              <a:spcPct val="35000"/>
            </a:spcAft>
            <a:buNone/>
          </a:pPr>
          <a:r>
            <a:rPr lang="en-US" sz="1000" b="0" i="0" kern="1200"/>
            <a:t>Although you can create job hierarchies with Freestyle jobs for representing multi-stage workflows, such strategy requires you to spread job configuration across multiple jobs. Thus making it difficult to manage and maintain them as a simple change in one job might adversely affect the others. But that's not all, you might find it challenging to visualize a workflow spanning multiple Freestyle jobs.</a:t>
          </a:r>
          <a:endParaRPr lang="en-US" sz="1000" kern="1200"/>
        </a:p>
      </dsp:txBody>
      <dsp:txXfrm>
        <a:off x="54830" y="1522107"/>
        <a:ext cx="5516882" cy="1013540"/>
      </dsp:txXfrm>
    </dsp:sp>
    <dsp:sp modelId="{5ACB77D6-F5F5-4CDF-8BE2-8EB42AC987C6}">
      <dsp:nvSpPr>
        <dsp:cNvPr id="0" name=""/>
        <dsp:cNvSpPr/>
      </dsp:nvSpPr>
      <dsp:spPr>
        <a:xfrm>
          <a:off x="0" y="2619277"/>
          <a:ext cx="5626542" cy="1123200"/>
        </a:xfrm>
        <a:prstGeom prst="roundRect">
          <a:avLst/>
        </a:prstGeom>
        <a:solidFill>
          <a:schemeClr val="accent2">
            <a:hueOff val="3008746"/>
            <a:satOff val="-5750"/>
            <a:lumOff val="-725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l" defTabSz="444500">
            <a:lnSpc>
              <a:spcPct val="100000"/>
            </a:lnSpc>
            <a:spcBef>
              <a:spcPct val="0"/>
            </a:spcBef>
            <a:spcAft>
              <a:spcPct val="35000"/>
            </a:spcAft>
            <a:buNone/>
          </a:pPr>
          <a:r>
            <a:rPr lang="en-US" sz="1000" b="0" i="0" kern="1200"/>
            <a:t>This is where Jenkins Pipelines come to your rescue by helping you:</a:t>
          </a:r>
          <a:endParaRPr lang="en-US" sz="1000" kern="1200"/>
        </a:p>
      </dsp:txBody>
      <dsp:txXfrm>
        <a:off x="54830" y="2674107"/>
        <a:ext cx="5516882" cy="1013540"/>
      </dsp:txXfrm>
    </dsp:sp>
    <dsp:sp modelId="{1BE6C7D9-CDA6-4E14-A1B2-DD97331CB5C4}">
      <dsp:nvSpPr>
        <dsp:cNvPr id="0" name=""/>
        <dsp:cNvSpPr/>
      </dsp:nvSpPr>
      <dsp:spPr>
        <a:xfrm>
          <a:off x="0" y="3742477"/>
          <a:ext cx="5626542" cy="17279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8643" tIns="13970" rIns="78232" bIns="13970" numCol="1" spcCol="1270" anchor="t" anchorCtr="0">
          <a:noAutofit/>
        </a:bodyPr>
        <a:lstStyle/>
        <a:p>
          <a:pPr marL="57150" lvl="1" indent="-57150" algn="l" defTabSz="466725">
            <a:lnSpc>
              <a:spcPct val="100000"/>
            </a:lnSpc>
            <a:spcBef>
              <a:spcPct val="0"/>
            </a:spcBef>
            <a:spcAft>
              <a:spcPct val="20000"/>
            </a:spcAft>
            <a:buChar char="•"/>
          </a:pPr>
          <a:r>
            <a:rPr lang="en-US" sz="1050" b="0" i="0" kern="1200" dirty="0"/>
            <a:t>Create a set of instructions written as a code to model complex workflows.</a:t>
          </a:r>
          <a:endParaRPr lang="en-US" sz="1050" kern="1200" dirty="0"/>
        </a:p>
        <a:p>
          <a:pPr marL="57150" lvl="1" indent="-57150" algn="l" defTabSz="466725">
            <a:lnSpc>
              <a:spcPct val="100000"/>
            </a:lnSpc>
            <a:spcBef>
              <a:spcPct val="0"/>
            </a:spcBef>
            <a:spcAft>
              <a:spcPct val="20000"/>
            </a:spcAft>
            <a:buChar char="•"/>
          </a:pPr>
          <a:r>
            <a:rPr lang="en-US" sz="1050" b="0" i="0" kern="1200" dirty="0"/>
            <a:t>Provide a single-place visualization of different stages of your workflow.</a:t>
          </a:r>
          <a:endParaRPr lang="en-US" sz="1050" kern="1200" dirty="0"/>
        </a:p>
        <a:p>
          <a:pPr marL="57150" lvl="1" indent="-57150" algn="l" defTabSz="466725">
            <a:lnSpc>
              <a:spcPct val="100000"/>
            </a:lnSpc>
            <a:spcBef>
              <a:spcPct val="0"/>
            </a:spcBef>
            <a:spcAft>
              <a:spcPct val="20000"/>
            </a:spcAft>
            <a:buChar char="•"/>
          </a:pPr>
          <a:r>
            <a:rPr lang="en-US" sz="1050" b="0" i="0" kern="1200" dirty="0"/>
            <a:t>Keep all the Pipeline code stored in SCM, so you can apply SCM best practices such as versioning, tracking and auditing to the job configuration itself.</a:t>
          </a:r>
          <a:endParaRPr lang="en-US" sz="1050" kern="1200" dirty="0"/>
        </a:p>
      </dsp:txBody>
      <dsp:txXfrm>
        <a:off x="0" y="3742477"/>
        <a:ext cx="5626542" cy="172790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DB2BE3-61C6-45FC-AFC3-4C83E624C16D}">
      <dsp:nvSpPr>
        <dsp:cNvPr id="0" name=""/>
        <dsp:cNvSpPr/>
      </dsp:nvSpPr>
      <dsp:spPr>
        <a:xfrm>
          <a:off x="3172624" y="2211447"/>
          <a:ext cx="633843" cy="681381"/>
        </a:xfrm>
        <a:custGeom>
          <a:avLst/>
          <a:gdLst/>
          <a:ahLst/>
          <a:cxnLst/>
          <a:rect l="0" t="0" r="0" b="0"/>
          <a:pathLst>
            <a:path>
              <a:moveTo>
                <a:pt x="0" y="0"/>
              </a:moveTo>
              <a:lnTo>
                <a:pt x="316921" y="0"/>
              </a:lnTo>
              <a:lnTo>
                <a:pt x="316921" y="681381"/>
              </a:lnTo>
              <a:lnTo>
                <a:pt x="633843" y="681381"/>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7B884ED-EE12-40FD-BF77-BC296612C1AA}">
      <dsp:nvSpPr>
        <dsp:cNvPr id="0" name=""/>
        <dsp:cNvSpPr/>
      </dsp:nvSpPr>
      <dsp:spPr>
        <a:xfrm>
          <a:off x="3172624" y="1530065"/>
          <a:ext cx="633843" cy="681381"/>
        </a:xfrm>
        <a:custGeom>
          <a:avLst/>
          <a:gdLst/>
          <a:ahLst/>
          <a:cxnLst/>
          <a:rect l="0" t="0" r="0" b="0"/>
          <a:pathLst>
            <a:path>
              <a:moveTo>
                <a:pt x="0" y="681381"/>
              </a:moveTo>
              <a:lnTo>
                <a:pt x="316921" y="681381"/>
              </a:lnTo>
              <a:lnTo>
                <a:pt x="316921" y="0"/>
              </a:lnTo>
              <a:lnTo>
                <a:pt x="633843" y="0"/>
              </a:lnTo>
            </a:path>
          </a:pathLst>
        </a:custGeom>
        <a:noFill/>
        <a:ln w="1270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4E6C13E-E577-4243-A439-1AA1C14C45A1}">
      <dsp:nvSpPr>
        <dsp:cNvPr id="0" name=""/>
        <dsp:cNvSpPr/>
      </dsp:nvSpPr>
      <dsp:spPr>
        <a:xfrm>
          <a:off x="3407" y="365378"/>
          <a:ext cx="3169216" cy="96661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100000"/>
            </a:lnSpc>
            <a:spcBef>
              <a:spcPct val="0"/>
            </a:spcBef>
            <a:spcAft>
              <a:spcPct val="35000"/>
            </a:spcAft>
            <a:buNone/>
          </a:pPr>
          <a:r>
            <a:rPr lang="en-US" sz="900" b="0" i="0" kern="1200"/>
            <a:t>Pipeline is a new Jenkins job type and a new way to model and visualize CI/CD workflow for a project. It is created by writing a bunch of instructions in a file called </a:t>
          </a:r>
          <a:r>
            <a:rPr lang="en-US" sz="900" b="1" i="0" kern="1200"/>
            <a:t>Jenkinsfile</a:t>
          </a:r>
          <a:r>
            <a:rPr lang="en-US" sz="900" b="0" i="0" kern="1200"/>
            <a:t>. The Jenkins Pipeline uses a domain-specific language based on </a:t>
          </a:r>
          <a:r>
            <a:rPr lang="en-US" sz="900" b="0" i="0" kern="1200">
              <a:hlinkClick xmlns:r="http://schemas.openxmlformats.org/officeDocument/2006/relationships" r:id="rId1"/>
            </a:rPr>
            <a:t>Apache Groovy</a:t>
          </a:r>
          <a:r>
            <a:rPr lang="en-US" sz="900" b="0" i="0" kern="1200"/>
            <a:t> to create, edit, view, and run CD pipelines.</a:t>
          </a:r>
          <a:endParaRPr lang="en-US" sz="900" kern="1200"/>
        </a:p>
      </dsp:txBody>
      <dsp:txXfrm>
        <a:off x="3407" y="365378"/>
        <a:ext cx="3169216" cy="966611"/>
      </dsp:txXfrm>
    </dsp:sp>
    <dsp:sp modelId="{1190AD90-9D1E-4C65-AB08-12CA8562141C}">
      <dsp:nvSpPr>
        <dsp:cNvPr id="0" name=""/>
        <dsp:cNvSpPr/>
      </dsp:nvSpPr>
      <dsp:spPr>
        <a:xfrm>
          <a:off x="3407" y="1728141"/>
          <a:ext cx="3169216" cy="96661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100000"/>
            </a:lnSpc>
            <a:spcBef>
              <a:spcPct val="0"/>
            </a:spcBef>
            <a:spcAft>
              <a:spcPct val="35000"/>
            </a:spcAft>
            <a:buNone/>
          </a:pPr>
          <a:r>
            <a:rPr lang="en-US" sz="900" b="0" i="0" kern="1200"/>
            <a:t>A Jenkinsfile can use either of the following two syntaxes:</a:t>
          </a:r>
          <a:endParaRPr lang="en-US" sz="900" kern="1200"/>
        </a:p>
      </dsp:txBody>
      <dsp:txXfrm>
        <a:off x="3407" y="1728141"/>
        <a:ext cx="3169216" cy="966611"/>
      </dsp:txXfrm>
    </dsp:sp>
    <dsp:sp modelId="{921C27BA-BA02-429A-A89F-25355DB6B5C6}">
      <dsp:nvSpPr>
        <dsp:cNvPr id="0" name=""/>
        <dsp:cNvSpPr/>
      </dsp:nvSpPr>
      <dsp:spPr>
        <a:xfrm>
          <a:off x="3806467" y="1046760"/>
          <a:ext cx="3169216" cy="96661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100000"/>
            </a:lnSpc>
            <a:spcBef>
              <a:spcPct val="0"/>
            </a:spcBef>
            <a:spcAft>
              <a:spcPct val="35000"/>
            </a:spcAft>
            <a:buNone/>
          </a:pPr>
          <a:r>
            <a:rPr lang="en-US" sz="900" b="0" i="0" kern="1200"/>
            <a:t>Declarative Pipelines</a:t>
          </a:r>
          <a:br>
            <a:rPr lang="en-US" sz="900" b="0" i="0" kern="1200"/>
          </a:br>
          <a:r>
            <a:rPr lang="en-US" sz="900" b="0" i="0" kern="1200"/>
            <a:t>They require the </a:t>
          </a:r>
          <a:r>
            <a:rPr lang="en-US" sz="900" b="0" i="0" kern="1200">
              <a:hlinkClick xmlns:r="http://schemas.openxmlformats.org/officeDocument/2006/relationships" r:id="rId2"/>
            </a:rPr>
            <a:t>Blue Ocean plugin</a:t>
          </a:r>
          <a:r>
            <a:rPr lang="en-US" sz="900" b="0" i="0" kern="1200"/>
            <a:t> to be installed. You can easily create your Jenkinsfile using the Blue Ocean graphical pipeline editor. It also provides you with a great visualization of your pipeline runs.</a:t>
          </a:r>
          <a:endParaRPr lang="en-US" sz="900" kern="1200"/>
        </a:p>
      </dsp:txBody>
      <dsp:txXfrm>
        <a:off x="3806467" y="1046760"/>
        <a:ext cx="3169216" cy="966611"/>
      </dsp:txXfrm>
    </dsp:sp>
    <dsp:sp modelId="{7AF0A59D-E4D4-49CF-B96E-6420ACC5FC20}">
      <dsp:nvSpPr>
        <dsp:cNvPr id="0" name=""/>
        <dsp:cNvSpPr/>
      </dsp:nvSpPr>
      <dsp:spPr>
        <a:xfrm>
          <a:off x="3806467" y="2409523"/>
          <a:ext cx="3169216" cy="96661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100000"/>
            </a:lnSpc>
            <a:spcBef>
              <a:spcPct val="0"/>
            </a:spcBef>
            <a:spcAft>
              <a:spcPct val="35000"/>
            </a:spcAft>
            <a:buNone/>
          </a:pPr>
          <a:r>
            <a:rPr lang="en-US" sz="900" b="0" i="0" kern="1200"/>
            <a:t>Scripted Pipelines</a:t>
          </a:r>
          <a:br>
            <a:rPr lang="en-US" sz="900" b="0" i="0" kern="1200"/>
          </a:br>
          <a:r>
            <a:rPr lang="en-US" sz="900" b="0" i="0" kern="1200"/>
            <a:t>With scripted pipelines, you have the option of creating the Jenkinsfile using the classic Jenkins UI. This means you will be creating the Jenkins job using the Pipeline job type. While scripted pipelines offer a lot of flexibility, they also require you to have a knowledge of Apache Groovy.</a:t>
          </a:r>
          <a:endParaRPr lang="en-US" sz="900" kern="1200"/>
        </a:p>
      </dsp:txBody>
      <dsp:txXfrm>
        <a:off x="3806467" y="2409523"/>
        <a:ext cx="3169216" cy="966611"/>
      </dsp:txXfrm>
    </dsp:sp>
    <dsp:sp modelId="{6CFE8F9E-333C-4D91-9F4C-B0364E55E894}">
      <dsp:nvSpPr>
        <dsp:cNvPr id="0" name=""/>
        <dsp:cNvSpPr/>
      </dsp:nvSpPr>
      <dsp:spPr>
        <a:xfrm>
          <a:off x="3407" y="3090905"/>
          <a:ext cx="3169216" cy="96661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100000"/>
            </a:lnSpc>
            <a:spcBef>
              <a:spcPct val="0"/>
            </a:spcBef>
            <a:spcAft>
              <a:spcPct val="35000"/>
            </a:spcAft>
            <a:buNone/>
          </a:pPr>
          <a:r>
            <a:rPr lang="en-US" sz="900" b="0" i="0" kern="1200"/>
            <a:t>It is worth noting that there is a lot of commonality in the syntactical components between declarative and scripted pipelines.</a:t>
          </a:r>
          <a:endParaRPr lang="en-US" sz="900" kern="1200"/>
        </a:p>
      </dsp:txBody>
      <dsp:txXfrm>
        <a:off x="3407" y="3090905"/>
        <a:ext cx="3169216" cy="966611"/>
      </dsp:txXfrm>
    </dsp:sp>
    <dsp:sp modelId="{6C871C40-FF66-4F67-9DA1-9DB3FA4E990D}">
      <dsp:nvSpPr>
        <dsp:cNvPr id="0" name=""/>
        <dsp:cNvSpPr/>
      </dsp:nvSpPr>
      <dsp:spPr>
        <a:xfrm>
          <a:off x="3407" y="4453668"/>
          <a:ext cx="3169216" cy="96661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100000"/>
            </a:lnSpc>
            <a:spcBef>
              <a:spcPct val="0"/>
            </a:spcBef>
            <a:spcAft>
              <a:spcPct val="35000"/>
            </a:spcAft>
            <a:buNone/>
          </a:pPr>
          <a:r>
            <a:rPr lang="en-US" sz="900" b="0" i="0" kern="1200"/>
            <a:t>It is best to start out with declarative pipelines, and as you get comfortable with them, you can move on to scripted pipelines. For the remainder of this chapter, we will focus on declarative pipelines.</a:t>
          </a:r>
          <a:endParaRPr lang="en-US" sz="900" kern="1200"/>
        </a:p>
      </dsp:txBody>
      <dsp:txXfrm>
        <a:off x="3407" y="4453668"/>
        <a:ext cx="3169216" cy="966611"/>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dirty="0"/>
              <a:t>Click to edit Master title style</a:t>
            </a:r>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latin typeface="+mn-lt"/>
              </a:defRPr>
            </a:lvl1pPr>
          </a:lstStyle>
          <a:p>
            <a:fld id="{11A6662E-FAF4-44BC-88B5-85A7CBFB6D30}" type="datetime1">
              <a:rPr lang="en-US" smtClean="0"/>
              <a:pPr/>
              <a:t>1/17/2021</a:t>
            </a:fld>
            <a:endParaRPr lang="en-US"/>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latin typeface="+mn-lt"/>
              </a:defRPr>
            </a:lvl1pPr>
          </a:lstStyle>
          <a:p>
            <a:endParaRPr lang="en-US"/>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42118493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1/17/2021</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7520420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1/17/2021</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594653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838200" y="365760"/>
            <a:ext cx="10515600" cy="1325563"/>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1/17/2021</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211029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1/17/2021</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9943502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838200" y="365760"/>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1/17/2021</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7560315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839788" y="1752600"/>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839788" y="2666999"/>
            <a:ext cx="5157787"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183188"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1/17/2021</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8769748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838200" y="365760"/>
            <a:ext cx="10515600" cy="1325563"/>
          </a:xfrm>
        </p:spPr>
        <p:txBody>
          <a:bodyPr/>
          <a:lstStyle/>
          <a:p>
            <a:r>
              <a:rPr lang="en-US"/>
              <a:t>Click to edit Master title style</a:t>
            </a:r>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p:txBody>
          <a:bodyPr/>
          <a:lstStyle/>
          <a:p>
            <a:fld id="{3AB41CFF-90C9-47B3-9DA1-F2BF8D839F7E}" type="datetime1">
              <a:rPr lang="en-US" smtClean="0"/>
              <a:t>1/17/2021</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7980180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1/17/2021</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975405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1/17/2021</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8023458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1/17/2021</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121164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0" name="Picture 39">
            <a:extLst>
              <a:ext uri="{FF2B5EF4-FFF2-40B4-BE49-F238E27FC236}">
                <a16:creationId xmlns:a16="http://schemas.microsoft.com/office/drawing/2014/main" id="{1CB7E8AE-A3AC-4BB7-A5C6-F00EC697B265}"/>
              </a:ext>
            </a:extLst>
          </p:cNvPr>
          <p:cNvPicPr>
            <a:picLocks noChangeAspect="1"/>
          </p:cNvPicPr>
          <p:nvPr/>
        </p:nvPicPr>
        <p:blipFill>
          <a:blip r:embed="rId13">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838200" y="425450"/>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838200" y="1949450"/>
            <a:ext cx="10515600"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838200" y="6324600"/>
            <a:ext cx="2743200" cy="365125"/>
          </a:xfrm>
          <a:prstGeom prst="rect">
            <a:avLst/>
          </a:prstGeom>
        </p:spPr>
        <p:txBody>
          <a:bodyPr vert="horz" lIns="91440" tIns="45720" rIns="91440" bIns="45720" rtlCol="0" anchor="ctr"/>
          <a:lstStyle>
            <a:lvl1pPr algn="l">
              <a:defRPr sz="900">
                <a:solidFill>
                  <a:schemeClr val="bg1">
                    <a:alpha val="60000"/>
                  </a:schemeClr>
                </a:solidFill>
                <a:latin typeface="+mn-lt"/>
              </a:defRPr>
            </a:lvl1pPr>
          </a:lstStyle>
          <a:p>
            <a:fld id="{57E0CF6C-748E-4B7A-BC8B-3011EF78ED13}" type="datetime1">
              <a:rPr lang="en-US" smtClean="0"/>
              <a:pPr/>
              <a:t>1/17/2021</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324600"/>
            <a:ext cx="4114800" cy="365125"/>
          </a:xfrm>
          <a:prstGeom prst="rect">
            <a:avLst/>
          </a:prstGeom>
        </p:spPr>
        <p:txBody>
          <a:bodyPr vert="horz" lIns="91440" tIns="45720" rIns="91440" bIns="45720" rtlCol="0" anchor="ctr"/>
          <a:lstStyle>
            <a:lvl1pPr algn="ctr">
              <a:defRPr sz="900">
                <a:solidFill>
                  <a:schemeClr val="bg1">
                    <a:alpha val="60000"/>
                  </a:schemeClr>
                </a:solidFill>
                <a:latin typeface="+mn-lt"/>
              </a:defRPr>
            </a:lvl1pPr>
          </a:lstStyle>
          <a:p>
            <a:endParaRPr lang="en-US" dirty="0"/>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610600" y="6324600"/>
            <a:ext cx="2743200" cy="365125"/>
          </a:xfrm>
          <a:prstGeom prst="rect">
            <a:avLst/>
          </a:prstGeom>
        </p:spPr>
        <p:txBody>
          <a:bodyPr vert="horz" lIns="91440" tIns="45720" rIns="91440" bIns="45720" rtlCol="0" anchor="ctr"/>
          <a:lstStyle>
            <a:lvl1pPr algn="r">
              <a:defRPr sz="900">
                <a:solidFill>
                  <a:schemeClr val="bg1">
                    <a:alpha val="60000"/>
                  </a:schemeClr>
                </a:solidFill>
                <a:latin typeface="+mn-lt"/>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120707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100000"/>
        </a:lnSpc>
        <a:spcBef>
          <a:spcPct val="0"/>
        </a:spcBef>
        <a:buNone/>
        <a:defRPr sz="4400" b="1" kern="1200">
          <a:solidFill>
            <a:schemeClr val="bg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hyperlink" Target="https://plugins.jenkins.io/blueocean/"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5D20674-CF0C-4687-81B6-A613F871AF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0" name="Rectangle 9">
            <a:extLst>
              <a:ext uri="{FF2B5EF4-FFF2-40B4-BE49-F238E27FC236}">
                <a16:creationId xmlns:a16="http://schemas.microsoft.com/office/drawing/2014/main" id="{033F8A2C-3D6E-460E-BB96-D7F308A355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Video 3">
            <a:extLst>
              <a:ext uri="{FF2B5EF4-FFF2-40B4-BE49-F238E27FC236}">
                <a16:creationId xmlns:a16="http://schemas.microsoft.com/office/drawing/2014/main" id="{58C6E2DF-2584-4555-A384-F57BD68E53C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r="1" b="280"/>
          <a:stretch/>
        </p:blipFill>
        <p:spPr>
          <a:xfrm>
            <a:off x="3048" y="1376"/>
            <a:ext cx="12188952" cy="6856624"/>
          </a:xfrm>
          <a:prstGeom prst="rect">
            <a:avLst/>
          </a:prstGeom>
        </p:spPr>
      </p:pic>
      <p:sp>
        <p:nvSpPr>
          <p:cNvPr id="12" name="Rectangle 11">
            <a:extLst>
              <a:ext uri="{FF2B5EF4-FFF2-40B4-BE49-F238E27FC236}">
                <a16:creationId xmlns:a16="http://schemas.microsoft.com/office/drawing/2014/main" id="{8D2A0DB3-EF43-4032-9B27-954E12CCB6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3124200"/>
            <a:ext cx="12188952" cy="3732362"/>
          </a:xfrm>
          <a:prstGeom prst="rect">
            <a:avLst/>
          </a:prstGeom>
          <a:gradFill>
            <a:gsLst>
              <a:gs pos="100000">
                <a:schemeClr val="tx1">
                  <a:alpha val="0"/>
                </a:schemeClr>
              </a:gs>
              <a:gs pos="0">
                <a:schemeClr val="tx1"/>
              </a:gs>
              <a:gs pos="0">
                <a:schemeClr val="tx1">
                  <a:alpha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0C7D421-62B1-433F-9F75-CC9EFDB61386}"/>
              </a:ext>
            </a:extLst>
          </p:cNvPr>
          <p:cNvSpPr>
            <a:spLocks noGrp="1"/>
          </p:cNvSpPr>
          <p:nvPr>
            <p:ph type="ctrTitle"/>
          </p:nvPr>
        </p:nvSpPr>
        <p:spPr>
          <a:xfrm>
            <a:off x="996275" y="3688205"/>
            <a:ext cx="10190071" cy="1299290"/>
          </a:xfrm>
        </p:spPr>
        <p:txBody>
          <a:bodyPr anchor="b">
            <a:normAutofit/>
          </a:bodyPr>
          <a:lstStyle/>
          <a:p>
            <a:r>
              <a:rPr lang="en-US" sz="5400">
                <a:solidFill>
                  <a:srgbClr val="FFFFFF"/>
                </a:solidFill>
              </a:rPr>
              <a:t>Jenkins Pipeline</a:t>
            </a:r>
            <a:endParaRPr lang="en-IN" sz="5400">
              <a:solidFill>
                <a:srgbClr val="FFFFFF"/>
              </a:solidFill>
            </a:endParaRPr>
          </a:p>
        </p:txBody>
      </p:sp>
    </p:spTree>
    <p:extLst>
      <p:ext uri="{BB962C8B-B14F-4D97-AF65-F5344CB8AC3E}">
        <p14:creationId xmlns:p14="http://schemas.microsoft.com/office/powerpoint/2010/main" val="3283957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22" name="Rectangle 21">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24" name="Rectangle 23">
            <a:extLst>
              <a:ext uri="{FF2B5EF4-FFF2-40B4-BE49-F238E27FC236}">
                <a16:creationId xmlns:a16="http://schemas.microsoft.com/office/drawing/2014/main" id="{027CAEDE-D92D-4745-8749-71019415A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998281"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00C96CB6-3880-40E6-A4BF-F64E7D1E42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998281" cy="6858000"/>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86D544E-90FE-47BE-93A4-83D93A7AAF77}"/>
              </a:ext>
            </a:extLst>
          </p:cNvPr>
          <p:cNvSpPr>
            <a:spLocks noGrp="1"/>
          </p:cNvSpPr>
          <p:nvPr>
            <p:ph type="title"/>
          </p:nvPr>
        </p:nvSpPr>
        <p:spPr>
          <a:xfrm>
            <a:off x="838201" y="559813"/>
            <a:ext cx="4876800" cy="5577934"/>
          </a:xfrm>
        </p:spPr>
        <p:txBody>
          <a:bodyPr>
            <a:normAutofit/>
          </a:bodyPr>
          <a:lstStyle/>
          <a:p>
            <a:r>
              <a:rPr lang="en-IN" b="1" i="0" dirty="0">
                <a:effectLst/>
                <a:latin typeface="Inter"/>
              </a:rPr>
              <a:t>Freestyle vs Pipeline Jobs</a:t>
            </a:r>
            <a:br>
              <a:rPr lang="en-IN" b="1" i="0" dirty="0">
                <a:effectLst/>
                <a:latin typeface="Inter"/>
              </a:rPr>
            </a:br>
            <a:endParaRPr lang="en-IN" dirty="0"/>
          </a:p>
        </p:txBody>
      </p:sp>
      <p:graphicFrame>
        <p:nvGraphicFramePr>
          <p:cNvPr id="5" name="Content Placeholder 2">
            <a:extLst>
              <a:ext uri="{FF2B5EF4-FFF2-40B4-BE49-F238E27FC236}">
                <a16:creationId xmlns:a16="http://schemas.microsoft.com/office/drawing/2014/main" id="{7E821FE8-4169-41B6-B897-793D456B21C4}"/>
              </a:ext>
            </a:extLst>
          </p:cNvPr>
          <p:cNvGraphicFramePr>
            <a:graphicFrameLocks noGrp="1"/>
          </p:cNvGraphicFramePr>
          <p:nvPr>
            <p:ph idx="1"/>
            <p:extLst>
              <p:ext uri="{D42A27DB-BD31-4B8C-83A1-F6EECF244321}">
                <p14:modId xmlns:p14="http://schemas.microsoft.com/office/powerpoint/2010/main" val="598035221"/>
              </p:ext>
            </p:extLst>
          </p:nvPr>
        </p:nvGraphicFramePr>
        <p:xfrm>
          <a:off x="6184458" y="343433"/>
          <a:ext cx="5626542" cy="57856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230530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22" name="Rectangle 21">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24" name="Rectangle 23">
            <a:extLst>
              <a:ext uri="{FF2B5EF4-FFF2-40B4-BE49-F238E27FC236}">
                <a16:creationId xmlns:a16="http://schemas.microsoft.com/office/drawing/2014/main" id="{027CAEDE-D92D-4745-8749-71019415A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998281"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00C96CB6-3880-40E6-A4BF-F64E7D1E42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998281" cy="6858000"/>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3F2AEEF-CDB7-4B71-B46A-F56E04DE9E63}"/>
              </a:ext>
            </a:extLst>
          </p:cNvPr>
          <p:cNvSpPr>
            <a:spLocks noGrp="1"/>
          </p:cNvSpPr>
          <p:nvPr>
            <p:ph type="title"/>
          </p:nvPr>
        </p:nvSpPr>
        <p:spPr>
          <a:xfrm>
            <a:off x="838201" y="559813"/>
            <a:ext cx="3276599" cy="5577934"/>
          </a:xfrm>
        </p:spPr>
        <p:txBody>
          <a:bodyPr>
            <a:normAutofit/>
          </a:bodyPr>
          <a:lstStyle/>
          <a:p>
            <a:r>
              <a:rPr lang="en-IN" b="1" i="0">
                <a:effectLst/>
                <a:latin typeface="Inter"/>
              </a:rPr>
              <a:t>Pipelines</a:t>
            </a:r>
            <a:br>
              <a:rPr lang="en-IN" b="1" i="0">
                <a:effectLst/>
                <a:latin typeface="Inter"/>
              </a:rPr>
            </a:br>
            <a:endParaRPr lang="en-IN" dirty="0"/>
          </a:p>
        </p:txBody>
      </p:sp>
      <p:graphicFrame>
        <p:nvGraphicFramePr>
          <p:cNvPr id="5" name="Content Placeholder 2">
            <a:extLst>
              <a:ext uri="{FF2B5EF4-FFF2-40B4-BE49-F238E27FC236}">
                <a16:creationId xmlns:a16="http://schemas.microsoft.com/office/drawing/2014/main" id="{9FC7A0C4-B7D0-4EF5-B0A7-2B6CF24B59EA}"/>
              </a:ext>
            </a:extLst>
          </p:cNvPr>
          <p:cNvGraphicFramePr>
            <a:graphicFrameLocks noGrp="1"/>
          </p:cNvGraphicFramePr>
          <p:nvPr>
            <p:ph idx="1"/>
            <p:extLst>
              <p:ext uri="{D42A27DB-BD31-4B8C-83A1-F6EECF244321}">
                <p14:modId xmlns:p14="http://schemas.microsoft.com/office/powerpoint/2010/main" val="2863303014"/>
              </p:ext>
            </p:extLst>
          </p:nvPr>
        </p:nvGraphicFramePr>
        <p:xfrm>
          <a:off x="6184458" y="343433"/>
          <a:ext cx="6979092" cy="57856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759478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7" name="Rectangle 9">
            <a:extLst>
              <a:ext uri="{FF2B5EF4-FFF2-40B4-BE49-F238E27FC236}">
                <a16:creationId xmlns:a16="http://schemas.microsoft.com/office/drawing/2014/main" id="{1DA57B7B-30D9-4515-9542-FFA699A3C8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2" name="Title 1">
            <a:extLst>
              <a:ext uri="{FF2B5EF4-FFF2-40B4-BE49-F238E27FC236}">
                <a16:creationId xmlns:a16="http://schemas.microsoft.com/office/drawing/2014/main" id="{06AEBA80-E40F-40A2-8559-5A923B2D837F}"/>
              </a:ext>
            </a:extLst>
          </p:cNvPr>
          <p:cNvSpPr>
            <a:spLocks noGrp="1"/>
          </p:cNvSpPr>
          <p:nvPr>
            <p:ph type="title"/>
          </p:nvPr>
        </p:nvSpPr>
        <p:spPr>
          <a:xfrm>
            <a:off x="838201" y="559813"/>
            <a:ext cx="8763000" cy="1664573"/>
          </a:xfrm>
        </p:spPr>
        <p:txBody>
          <a:bodyPr>
            <a:normAutofit/>
          </a:bodyPr>
          <a:lstStyle/>
          <a:p>
            <a:r>
              <a:rPr lang="en-IN" b="1" i="0">
                <a:solidFill>
                  <a:schemeClr val="tx2"/>
                </a:solidFill>
                <a:effectLst/>
                <a:latin typeface="Inter"/>
              </a:rPr>
              <a:t>Pipelines Terminology</a:t>
            </a:r>
            <a:br>
              <a:rPr lang="en-IN" b="1" i="0">
                <a:solidFill>
                  <a:schemeClr val="tx2"/>
                </a:solidFill>
                <a:effectLst/>
                <a:latin typeface="Inter"/>
              </a:rPr>
            </a:br>
            <a:endParaRPr lang="en-IN">
              <a:solidFill>
                <a:schemeClr val="tx2"/>
              </a:solidFill>
            </a:endParaRPr>
          </a:p>
        </p:txBody>
      </p:sp>
      <p:sp>
        <p:nvSpPr>
          <p:cNvPr id="3" name="Content Placeholder 2">
            <a:extLst>
              <a:ext uri="{FF2B5EF4-FFF2-40B4-BE49-F238E27FC236}">
                <a16:creationId xmlns:a16="http://schemas.microsoft.com/office/drawing/2014/main" id="{BE43F309-4ADD-4ADF-9553-EEC61E583D31}"/>
              </a:ext>
            </a:extLst>
          </p:cNvPr>
          <p:cNvSpPr>
            <a:spLocks noGrp="1"/>
          </p:cNvSpPr>
          <p:nvPr>
            <p:ph idx="1"/>
          </p:nvPr>
        </p:nvSpPr>
        <p:spPr>
          <a:xfrm>
            <a:off x="375920" y="1747520"/>
            <a:ext cx="9212313" cy="4365567"/>
          </a:xfrm>
        </p:spPr>
        <p:txBody>
          <a:bodyPr>
            <a:normAutofit/>
          </a:bodyPr>
          <a:lstStyle/>
          <a:p>
            <a:pPr>
              <a:lnSpc>
                <a:spcPct val="100000"/>
              </a:lnSpc>
            </a:pPr>
            <a:r>
              <a:rPr lang="en-US" sz="1600" b="0" i="0" dirty="0">
                <a:solidFill>
                  <a:schemeClr val="tx2"/>
                </a:solidFill>
                <a:effectLst/>
                <a:latin typeface="Inter"/>
              </a:rPr>
              <a:t>Prior to creating Pipelines, you need to know a few basic pipeline-related terms. Let's take a look at them:</a:t>
            </a:r>
          </a:p>
          <a:p>
            <a:pPr marL="1143000" lvl="2" indent="-228600">
              <a:lnSpc>
                <a:spcPct val="100000"/>
              </a:lnSpc>
              <a:buFont typeface="Arial" panose="020B0604020202020204" pitchFamily="34" charset="0"/>
              <a:buChar char="•"/>
            </a:pPr>
            <a:r>
              <a:rPr lang="en-US" sz="1600" b="0" i="0" dirty="0">
                <a:solidFill>
                  <a:schemeClr val="tx2"/>
                </a:solidFill>
                <a:effectLst/>
                <a:latin typeface="Inter"/>
              </a:rPr>
              <a:t>Master</a:t>
            </a:r>
            <a:br>
              <a:rPr lang="en-US" sz="1600" b="0" i="0" dirty="0">
                <a:solidFill>
                  <a:schemeClr val="tx2"/>
                </a:solidFill>
                <a:effectLst/>
                <a:latin typeface="Inter"/>
              </a:rPr>
            </a:br>
            <a:r>
              <a:rPr lang="en-US" sz="1600" b="0" i="0" dirty="0">
                <a:solidFill>
                  <a:schemeClr val="tx2"/>
                </a:solidFill>
                <a:effectLst/>
                <a:latin typeface="Inter"/>
              </a:rPr>
              <a:t>A machine where Jenkins is installed. It centrally stores all the configurations, loads plugins and renders the Jenkins UI.</a:t>
            </a:r>
          </a:p>
          <a:p>
            <a:pPr marL="1143000" lvl="2" indent="-228600">
              <a:lnSpc>
                <a:spcPct val="100000"/>
              </a:lnSpc>
              <a:buFont typeface="Arial" panose="020B0604020202020204" pitchFamily="34" charset="0"/>
              <a:buChar char="•"/>
            </a:pPr>
            <a:r>
              <a:rPr lang="en-US" sz="1600" b="0" i="0" dirty="0">
                <a:solidFill>
                  <a:schemeClr val="tx2"/>
                </a:solidFill>
                <a:effectLst/>
                <a:latin typeface="Inter"/>
              </a:rPr>
              <a:t>Agent</a:t>
            </a:r>
            <a:br>
              <a:rPr lang="en-US" sz="1600" b="0" i="0" dirty="0">
                <a:solidFill>
                  <a:schemeClr val="tx2"/>
                </a:solidFill>
                <a:effectLst/>
                <a:latin typeface="Inter"/>
              </a:rPr>
            </a:br>
            <a:r>
              <a:rPr lang="en-US" sz="1600" b="0" i="0" dirty="0">
                <a:solidFill>
                  <a:schemeClr val="tx2"/>
                </a:solidFill>
                <a:effectLst/>
                <a:latin typeface="Inter"/>
              </a:rPr>
              <a:t>A machine which connects to the Jenkins Master and performs various operations as directed by the Jenkins Master.</a:t>
            </a:r>
          </a:p>
          <a:p>
            <a:pPr marL="1143000" lvl="2" indent="-228600">
              <a:lnSpc>
                <a:spcPct val="100000"/>
              </a:lnSpc>
              <a:buFont typeface="Arial" panose="020B0604020202020204" pitchFamily="34" charset="0"/>
              <a:buChar char="•"/>
            </a:pPr>
            <a:r>
              <a:rPr lang="en-US" sz="1600" b="0" i="0" dirty="0">
                <a:solidFill>
                  <a:schemeClr val="tx2"/>
                </a:solidFill>
                <a:effectLst/>
                <a:latin typeface="Inter"/>
              </a:rPr>
              <a:t>Node</a:t>
            </a:r>
            <a:br>
              <a:rPr lang="en-US" sz="1600" b="0" i="0" dirty="0">
                <a:solidFill>
                  <a:schemeClr val="tx2"/>
                </a:solidFill>
                <a:effectLst/>
                <a:latin typeface="Inter"/>
              </a:rPr>
            </a:br>
            <a:r>
              <a:rPr lang="en-US" sz="1600" b="0" i="0" dirty="0">
                <a:solidFill>
                  <a:schemeClr val="tx2"/>
                </a:solidFill>
                <a:effectLst/>
                <a:latin typeface="Inter"/>
              </a:rPr>
              <a:t>A machine that can allocate an executor and run Jenkins Pipelines. Examples are Jenkins Masters and Agents.</a:t>
            </a:r>
          </a:p>
          <a:p>
            <a:pPr marL="1143000" lvl="2" indent="-228600">
              <a:lnSpc>
                <a:spcPct val="100000"/>
              </a:lnSpc>
              <a:buFont typeface="Arial" panose="020B0604020202020204" pitchFamily="34" charset="0"/>
              <a:buChar char="•"/>
            </a:pPr>
            <a:r>
              <a:rPr lang="en-US" sz="1600" b="0" i="0" dirty="0">
                <a:solidFill>
                  <a:schemeClr val="tx2"/>
                </a:solidFill>
                <a:effectLst/>
                <a:latin typeface="Inter"/>
              </a:rPr>
              <a:t>Step</a:t>
            </a:r>
            <a:br>
              <a:rPr lang="en-US" sz="1600" b="0" i="0" dirty="0">
                <a:solidFill>
                  <a:schemeClr val="tx2"/>
                </a:solidFill>
                <a:effectLst/>
                <a:latin typeface="Inter"/>
              </a:rPr>
            </a:br>
            <a:r>
              <a:rPr lang="en-US" sz="1600" b="0" i="0" dirty="0">
                <a:solidFill>
                  <a:schemeClr val="tx2"/>
                </a:solidFill>
                <a:effectLst/>
                <a:latin typeface="Inter"/>
              </a:rPr>
              <a:t>A single task that tells Jenkins what to do at a given point in time. Examples include: executing a simple shell script and windows batch script.</a:t>
            </a:r>
          </a:p>
          <a:p>
            <a:pPr marL="1143000" lvl="2" indent="-228600">
              <a:lnSpc>
                <a:spcPct val="100000"/>
              </a:lnSpc>
              <a:buFont typeface="Arial" panose="020B0604020202020204" pitchFamily="34" charset="0"/>
              <a:buChar char="•"/>
            </a:pPr>
            <a:r>
              <a:rPr lang="en-US" sz="1600" b="0" i="0" dirty="0">
                <a:solidFill>
                  <a:schemeClr val="tx2"/>
                </a:solidFill>
                <a:effectLst/>
                <a:latin typeface="Inter"/>
              </a:rPr>
              <a:t>Stage</a:t>
            </a:r>
            <a:br>
              <a:rPr lang="en-US" sz="1600" b="0" i="0" dirty="0">
                <a:solidFill>
                  <a:schemeClr val="tx2"/>
                </a:solidFill>
                <a:effectLst/>
                <a:latin typeface="Inter"/>
              </a:rPr>
            </a:br>
            <a:r>
              <a:rPr lang="en-US" sz="1600" b="0" i="0" dirty="0">
                <a:solidFill>
                  <a:schemeClr val="tx2"/>
                </a:solidFill>
                <a:effectLst/>
                <a:latin typeface="Inter"/>
              </a:rPr>
              <a:t>It is composed of logically distinct steps. Build, Test, Deploy are all examples of Stages. Stages are used for visualization of the Pipeline status/progress.</a:t>
            </a:r>
          </a:p>
          <a:p>
            <a:pPr>
              <a:lnSpc>
                <a:spcPct val="100000"/>
              </a:lnSpc>
            </a:pPr>
            <a:endParaRPr lang="en-IN" sz="1300" dirty="0">
              <a:solidFill>
                <a:schemeClr val="tx2"/>
              </a:solidFill>
            </a:endParaRPr>
          </a:p>
        </p:txBody>
      </p:sp>
      <p:sp>
        <p:nvSpPr>
          <p:cNvPr id="18" name="Rectangle 11">
            <a:extLst>
              <a:ext uri="{FF2B5EF4-FFF2-40B4-BE49-F238E27FC236}">
                <a16:creationId xmlns:a16="http://schemas.microsoft.com/office/drawing/2014/main" id="{9729F241-2B1B-40E9-A72C-63955DFFF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8481" y="0"/>
            <a:ext cx="2143519"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3">
            <a:extLst>
              <a:ext uri="{FF2B5EF4-FFF2-40B4-BE49-F238E27FC236}">
                <a16:creationId xmlns:a16="http://schemas.microsoft.com/office/drawing/2014/main" id="{52B4B9D7-F359-44A2-87B4-EAFA68AA97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8481" y="0"/>
            <a:ext cx="2143519" cy="6858000"/>
          </a:xfrm>
          <a:prstGeom prst="rect">
            <a:avLst/>
          </a:prstGeom>
          <a:blipFill dpi="0" rotWithShape="1">
            <a:blip r:embed="rId2">
              <a:alphaModFix amt="40000"/>
              <a:duotone>
                <a:schemeClr val="accent1">
                  <a:shade val="45000"/>
                  <a:satMod val="135000"/>
                </a:schemeClr>
                <a:prstClr val="white"/>
              </a:duotone>
            </a:blip>
            <a:srcRect/>
            <a:tile tx="889000" ty="0" sx="100000" sy="100000" flip="xy" algn="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790409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73" name="Rectangle 72">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75" name="Rectangle 74">
            <a:extLst>
              <a:ext uri="{FF2B5EF4-FFF2-40B4-BE49-F238E27FC236}">
                <a16:creationId xmlns:a16="http://schemas.microsoft.com/office/drawing/2014/main" id="{592DB257-3E16-4A3C-9E28-468282812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5989027"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77" name="Rectangle 76">
            <a:extLst>
              <a:ext uri="{FF2B5EF4-FFF2-40B4-BE49-F238E27FC236}">
                <a16:creationId xmlns:a16="http://schemas.microsoft.com/office/drawing/2014/main" id="{487685E6-1160-459B-8C70-301404C06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48" y="0"/>
            <a:ext cx="5989019" cy="6858000"/>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Rectangle 78">
            <a:extLst>
              <a:ext uri="{FF2B5EF4-FFF2-40B4-BE49-F238E27FC236}">
                <a16:creationId xmlns:a16="http://schemas.microsoft.com/office/drawing/2014/main" id="{094C9708-F6A4-4956-B261-A4A2C4DFE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48400" y="0"/>
            <a:ext cx="5943600" cy="6858000"/>
          </a:xfrm>
          <a:prstGeom prst="rect">
            <a:avLst/>
          </a:prstGeom>
          <a:solidFill>
            <a:schemeClr val="bg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1">
            <a:extLst>
              <a:ext uri="{FF2B5EF4-FFF2-40B4-BE49-F238E27FC236}">
                <a16:creationId xmlns:a16="http://schemas.microsoft.com/office/drawing/2014/main" id="{1F949674-A33D-4D64-85C0-8C02DD1A8C56}"/>
              </a:ext>
            </a:extLst>
          </p:cNvPr>
          <p:cNvSpPr>
            <a:spLocks noGrp="1"/>
          </p:cNvSpPr>
          <p:nvPr>
            <p:ph type="title"/>
          </p:nvPr>
        </p:nvSpPr>
        <p:spPr>
          <a:xfrm>
            <a:off x="6553200" y="586992"/>
            <a:ext cx="4953000" cy="1664573"/>
          </a:xfrm>
        </p:spPr>
        <p:txBody>
          <a:bodyPr>
            <a:normAutofit/>
          </a:bodyPr>
          <a:lstStyle/>
          <a:p>
            <a:r>
              <a:rPr lang="en-IN" b="1" i="0" dirty="0">
                <a:solidFill>
                  <a:schemeClr val="tx2"/>
                </a:solidFill>
                <a:effectLst/>
                <a:latin typeface="Inter"/>
              </a:rPr>
              <a:t>Creating a Pipeline</a:t>
            </a:r>
            <a:br>
              <a:rPr lang="en-IN" b="1" i="0" dirty="0">
                <a:solidFill>
                  <a:schemeClr val="tx2"/>
                </a:solidFill>
                <a:effectLst/>
                <a:latin typeface="Inter"/>
              </a:rPr>
            </a:br>
            <a:endParaRPr lang="en-IN" dirty="0">
              <a:solidFill>
                <a:schemeClr val="tx2"/>
              </a:solidFill>
            </a:endParaRPr>
          </a:p>
        </p:txBody>
      </p:sp>
      <p:pic>
        <p:nvPicPr>
          <p:cNvPr id="1026" name="Picture 2" descr="Pipeline Flow">
            <a:extLst>
              <a:ext uri="{FF2B5EF4-FFF2-40B4-BE49-F238E27FC236}">
                <a16:creationId xmlns:a16="http://schemas.microsoft.com/office/drawing/2014/main" id="{C3B5E8B7-C79F-4874-98DD-3963D4FCCCE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12893" y="1830967"/>
            <a:ext cx="5669646" cy="2786871"/>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7AF4C320-79DB-4F50-AA96-2D8C30223F39}"/>
              </a:ext>
            </a:extLst>
          </p:cNvPr>
          <p:cNvSpPr>
            <a:spLocks noGrp="1"/>
          </p:cNvSpPr>
          <p:nvPr>
            <p:ph idx="1"/>
          </p:nvPr>
        </p:nvSpPr>
        <p:spPr>
          <a:xfrm>
            <a:off x="6245352" y="1605281"/>
            <a:ext cx="5943600" cy="4534986"/>
          </a:xfrm>
        </p:spPr>
        <p:txBody>
          <a:bodyPr>
            <a:normAutofit/>
          </a:bodyPr>
          <a:lstStyle/>
          <a:p>
            <a:pPr>
              <a:lnSpc>
                <a:spcPct val="100000"/>
              </a:lnSpc>
            </a:pPr>
            <a:r>
              <a:rPr lang="en-US" sz="1200" b="0" i="0" dirty="0">
                <a:solidFill>
                  <a:schemeClr val="tx2"/>
                </a:solidFill>
                <a:effectLst/>
                <a:latin typeface="Inter"/>
              </a:rPr>
              <a:t>We will now talk about creating pipelines using the Blue Ocean graphical editor. Let's start by creating a Pipeline to simulate a CI/CD workflow with the following set of stages:</a:t>
            </a:r>
          </a:p>
          <a:p>
            <a:pPr marL="1143000" lvl="2" indent="-228600">
              <a:lnSpc>
                <a:spcPct val="100000"/>
              </a:lnSpc>
              <a:buFont typeface="Arial" panose="020B0604020202020204" pitchFamily="34" charset="0"/>
              <a:buChar char="•"/>
            </a:pPr>
            <a:r>
              <a:rPr lang="en-US" sz="1200" b="0" i="0" dirty="0">
                <a:solidFill>
                  <a:schemeClr val="tx2"/>
                </a:solidFill>
                <a:effectLst/>
                <a:latin typeface="Inter"/>
              </a:rPr>
              <a:t>Build</a:t>
            </a:r>
            <a:br>
              <a:rPr lang="en-US" sz="1200" b="0" i="0" dirty="0">
                <a:solidFill>
                  <a:schemeClr val="tx2"/>
                </a:solidFill>
                <a:effectLst/>
                <a:latin typeface="Inter"/>
              </a:rPr>
            </a:br>
            <a:r>
              <a:rPr lang="en-US" sz="1200" b="0" i="0" dirty="0">
                <a:solidFill>
                  <a:schemeClr val="tx2"/>
                </a:solidFill>
                <a:effectLst/>
                <a:latin typeface="Inter"/>
              </a:rPr>
              <a:t>In this stage, source code is compiled and built, and an artifact is generated.</a:t>
            </a:r>
          </a:p>
          <a:p>
            <a:pPr marL="1143000" lvl="2" indent="-228600">
              <a:lnSpc>
                <a:spcPct val="100000"/>
              </a:lnSpc>
              <a:buFont typeface="Arial" panose="020B0604020202020204" pitchFamily="34" charset="0"/>
              <a:buChar char="•"/>
            </a:pPr>
            <a:r>
              <a:rPr lang="en-US" sz="1200" b="0" i="0" dirty="0">
                <a:solidFill>
                  <a:schemeClr val="tx2"/>
                </a:solidFill>
                <a:effectLst/>
                <a:latin typeface="Inter"/>
              </a:rPr>
              <a:t>Test</a:t>
            </a:r>
            <a:br>
              <a:rPr lang="en-US" sz="1200" b="0" i="0" dirty="0">
                <a:solidFill>
                  <a:schemeClr val="tx2"/>
                </a:solidFill>
                <a:effectLst/>
                <a:latin typeface="Inter"/>
              </a:rPr>
            </a:br>
            <a:r>
              <a:rPr lang="en-US" sz="1200" b="0" i="0" dirty="0">
                <a:solidFill>
                  <a:schemeClr val="tx2"/>
                </a:solidFill>
                <a:effectLst/>
                <a:latin typeface="Inter"/>
              </a:rPr>
              <a:t>In this stage, tests will be run in parallel on two different OS platforms, Linux and Windows.</a:t>
            </a:r>
          </a:p>
          <a:p>
            <a:pPr marL="1143000" lvl="2" indent="-228600">
              <a:lnSpc>
                <a:spcPct val="100000"/>
              </a:lnSpc>
              <a:buFont typeface="Arial" panose="020B0604020202020204" pitchFamily="34" charset="0"/>
              <a:buChar char="•"/>
            </a:pPr>
            <a:r>
              <a:rPr lang="en-US" sz="1200" b="0" i="0" dirty="0">
                <a:solidFill>
                  <a:schemeClr val="tx2"/>
                </a:solidFill>
                <a:effectLst/>
                <a:latin typeface="Inter"/>
              </a:rPr>
              <a:t>Deploy Staging</a:t>
            </a:r>
            <a:br>
              <a:rPr lang="en-US" sz="1200" b="0" i="0" dirty="0">
                <a:solidFill>
                  <a:schemeClr val="tx2"/>
                </a:solidFill>
                <a:effectLst/>
                <a:latin typeface="Inter"/>
              </a:rPr>
            </a:br>
            <a:r>
              <a:rPr lang="en-US" sz="1200" b="0" i="0" dirty="0">
                <a:solidFill>
                  <a:schemeClr val="tx2"/>
                </a:solidFill>
                <a:effectLst/>
                <a:latin typeface="Inter"/>
              </a:rPr>
              <a:t>In this stage, the artifacts will be deployed to a staging environment (essentially a pre-production server). If everything is good, we will request for approval to deploy to production.</a:t>
            </a:r>
          </a:p>
          <a:p>
            <a:pPr marL="1143000" lvl="2" indent="-228600">
              <a:lnSpc>
                <a:spcPct val="100000"/>
              </a:lnSpc>
              <a:buFont typeface="Arial" panose="020B0604020202020204" pitchFamily="34" charset="0"/>
              <a:buChar char="•"/>
            </a:pPr>
            <a:r>
              <a:rPr lang="en-US" sz="1200" b="0" i="0" dirty="0">
                <a:solidFill>
                  <a:schemeClr val="tx2"/>
                </a:solidFill>
                <a:effectLst/>
                <a:latin typeface="Inter"/>
              </a:rPr>
              <a:t>Deploy Production</a:t>
            </a:r>
            <a:br>
              <a:rPr lang="en-US" sz="1200" b="0" i="0" dirty="0">
                <a:solidFill>
                  <a:schemeClr val="tx2"/>
                </a:solidFill>
                <a:effectLst/>
                <a:latin typeface="Inter"/>
              </a:rPr>
            </a:br>
            <a:r>
              <a:rPr lang="en-US" sz="1200" b="0" i="0" dirty="0">
                <a:solidFill>
                  <a:schemeClr val="tx2"/>
                </a:solidFill>
                <a:effectLst/>
                <a:latin typeface="Inter"/>
              </a:rPr>
              <a:t>In this stage, artifacts will be deployed to the production environment.</a:t>
            </a:r>
          </a:p>
          <a:p>
            <a:pPr>
              <a:lnSpc>
                <a:spcPct val="100000"/>
              </a:lnSpc>
            </a:pPr>
            <a:r>
              <a:rPr lang="en-US" sz="1200" b="0" i="0" dirty="0">
                <a:solidFill>
                  <a:schemeClr val="tx2"/>
                </a:solidFill>
                <a:effectLst/>
                <a:latin typeface="Inter"/>
              </a:rPr>
              <a:t>We will also configure two post-build actions:</a:t>
            </a:r>
          </a:p>
          <a:p>
            <a:pPr marL="1143000" lvl="2" indent="-228600">
              <a:lnSpc>
                <a:spcPct val="100000"/>
              </a:lnSpc>
              <a:buFont typeface="Arial" panose="020B0604020202020204" pitchFamily="34" charset="0"/>
              <a:buChar char="•"/>
            </a:pPr>
            <a:r>
              <a:rPr lang="en-US" sz="1200" b="0" i="0" dirty="0">
                <a:solidFill>
                  <a:schemeClr val="tx2"/>
                </a:solidFill>
                <a:effectLst/>
                <a:latin typeface="Inter"/>
              </a:rPr>
              <a:t>Archive build artifacts</a:t>
            </a:r>
          </a:p>
          <a:p>
            <a:pPr marL="1143000" lvl="2" indent="-228600">
              <a:lnSpc>
                <a:spcPct val="100000"/>
              </a:lnSpc>
              <a:buFont typeface="Arial" panose="020B0604020202020204" pitchFamily="34" charset="0"/>
              <a:buChar char="•"/>
            </a:pPr>
            <a:r>
              <a:rPr lang="en-US" sz="1200" b="0" i="0" dirty="0">
                <a:solidFill>
                  <a:schemeClr val="tx2"/>
                </a:solidFill>
                <a:effectLst/>
                <a:latin typeface="Inter"/>
              </a:rPr>
              <a:t>Email notification in case of a build failure</a:t>
            </a:r>
          </a:p>
          <a:p>
            <a:pPr>
              <a:lnSpc>
                <a:spcPct val="100000"/>
              </a:lnSpc>
            </a:pPr>
            <a:endParaRPr lang="en-IN" sz="1000" dirty="0">
              <a:solidFill>
                <a:schemeClr val="tx2"/>
              </a:solidFill>
            </a:endParaRPr>
          </a:p>
        </p:txBody>
      </p:sp>
    </p:spTree>
    <p:extLst>
      <p:ext uri="{BB962C8B-B14F-4D97-AF65-F5344CB8AC3E}">
        <p14:creationId xmlns:p14="http://schemas.microsoft.com/office/powerpoint/2010/main" val="3373950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73" name="Rectangle 72">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75" name="Rectangle 74">
            <a:extLst>
              <a:ext uri="{FF2B5EF4-FFF2-40B4-BE49-F238E27FC236}">
                <a16:creationId xmlns:a16="http://schemas.microsoft.com/office/drawing/2014/main" id="{592DB257-3E16-4A3C-9E28-468282812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5989027"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77" name="Rectangle 76">
            <a:extLst>
              <a:ext uri="{FF2B5EF4-FFF2-40B4-BE49-F238E27FC236}">
                <a16:creationId xmlns:a16="http://schemas.microsoft.com/office/drawing/2014/main" id="{487685E6-1160-459B-8C70-301404C06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48" y="0"/>
            <a:ext cx="5989019" cy="6858000"/>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Rectangle 78">
            <a:extLst>
              <a:ext uri="{FF2B5EF4-FFF2-40B4-BE49-F238E27FC236}">
                <a16:creationId xmlns:a16="http://schemas.microsoft.com/office/drawing/2014/main" id="{094C9708-F6A4-4956-B261-A4A2C4DFE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48400" y="0"/>
            <a:ext cx="5943600" cy="6858000"/>
          </a:xfrm>
          <a:prstGeom prst="rect">
            <a:avLst/>
          </a:prstGeom>
          <a:solidFill>
            <a:schemeClr val="bg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1">
            <a:extLst>
              <a:ext uri="{FF2B5EF4-FFF2-40B4-BE49-F238E27FC236}">
                <a16:creationId xmlns:a16="http://schemas.microsoft.com/office/drawing/2014/main" id="{791E5E3E-F129-4D45-8AE2-DBCC959ECEAE}"/>
              </a:ext>
            </a:extLst>
          </p:cNvPr>
          <p:cNvSpPr>
            <a:spLocks noGrp="1"/>
          </p:cNvSpPr>
          <p:nvPr>
            <p:ph type="title"/>
          </p:nvPr>
        </p:nvSpPr>
        <p:spPr>
          <a:xfrm>
            <a:off x="6553200" y="586992"/>
            <a:ext cx="4953000" cy="1664573"/>
          </a:xfrm>
        </p:spPr>
        <p:txBody>
          <a:bodyPr>
            <a:normAutofit/>
          </a:bodyPr>
          <a:lstStyle/>
          <a:p>
            <a:pPr>
              <a:lnSpc>
                <a:spcPct val="90000"/>
              </a:lnSpc>
            </a:pPr>
            <a:r>
              <a:rPr lang="en-US" sz="3400" b="1" i="0">
                <a:solidFill>
                  <a:schemeClr val="tx2"/>
                </a:solidFill>
                <a:effectLst/>
                <a:latin typeface="Inter"/>
              </a:rPr>
              <a:t>Creating a Pipeline: Open the Blue Ocean Editor</a:t>
            </a:r>
            <a:br>
              <a:rPr lang="en-US" sz="3400" b="1" i="0">
                <a:solidFill>
                  <a:schemeClr val="tx2"/>
                </a:solidFill>
                <a:effectLst/>
                <a:latin typeface="Inter"/>
              </a:rPr>
            </a:br>
            <a:endParaRPr lang="en-IN" sz="3400">
              <a:solidFill>
                <a:schemeClr val="tx2"/>
              </a:solidFill>
            </a:endParaRPr>
          </a:p>
        </p:txBody>
      </p:sp>
      <p:pic>
        <p:nvPicPr>
          <p:cNvPr id="2050" name="Picture 2" descr="Open Blue Ocean UI">
            <a:extLst>
              <a:ext uri="{FF2B5EF4-FFF2-40B4-BE49-F238E27FC236}">
                <a16:creationId xmlns:a16="http://schemas.microsoft.com/office/drawing/2014/main" id="{05611E9E-0924-47A0-B736-E803DBB129F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082188" y="613741"/>
            <a:ext cx="3773128" cy="571686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ED08C37C-B26A-4632-A80E-4FA004485457}"/>
              </a:ext>
            </a:extLst>
          </p:cNvPr>
          <p:cNvSpPr>
            <a:spLocks noGrp="1"/>
          </p:cNvSpPr>
          <p:nvPr>
            <p:ph idx="1"/>
          </p:nvPr>
        </p:nvSpPr>
        <p:spPr>
          <a:xfrm>
            <a:off x="6553200" y="2411653"/>
            <a:ext cx="4952681" cy="3728613"/>
          </a:xfrm>
        </p:spPr>
        <p:txBody>
          <a:bodyPr>
            <a:normAutofit/>
          </a:bodyPr>
          <a:lstStyle/>
          <a:p>
            <a:r>
              <a:rPr lang="en-US" sz="1800" b="0" i="0">
                <a:solidFill>
                  <a:schemeClr val="tx2"/>
                </a:solidFill>
                <a:effectLst/>
                <a:latin typeface="Inter"/>
              </a:rPr>
              <a:t>Once you install the </a:t>
            </a:r>
            <a:r>
              <a:rPr lang="en-US" sz="1800" b="0" i="0" u="none" strike="noStrike">
                <a:solidFill>
                  <a:schemeClr val="tx2"/>
                </a:solidFill>
                <a:effectLst/>
                <a:latin typeface="Inter"/>
                <a:hlinkClick r:id="rId4"/>
              </a:rPr>
              <a:t>Blue Ocean plugin</a:t>
            </a:r>
            <a:r>
              <a:rPr lang="en-US" sz="1800" b="0" i="0">
                <a:solidFill>
                  <a:schemeClr val="tx2"/>
                </a:solidFill>
                <a:effectLst/>
                <a:latin typeface="Inter"/>
              </a:rPr>
              <a:t>, you should be able to view the </a:t>
            </a:r>
            <a:r>
              <a:rPr lang="en-US" sz="1800" b="0" i="1">
                <a:solidFill>
                  <a:schemeClr val="tx2"/>
                </a:solidFill>
                <a:effectLst/>
                <a:latin typeface="Inter"/>
              </a:rPr>
              <a:t>Open Blue Ocean</a:t>
            </a:r>
            <a:r>
              <a:rPr lang="en-US" sz="1800" b="0" i="0">
                <a:solidFill>
                  <a:schemeClr val="tx2"/>
                </a:solidFill>
                <a:effectLst/>
                <a:latin typeface="Inter"/>
              </a:rPr>
              <a:t> link on the side navigation. Click on this link to navigate to the Blue Ocean UI.</a:t>
            </a:r>
          </a:p>
          <a:p>
            <a:r>
              <a:rPr lang="en-US" sz="1800" b="0" i="0">
                <a:solidFill>
                  <a:schemeClr val="tx2"/>
                </a:solidFill>
                <a:effectLst/>
                <a:latin typeface="Inter"/>
              </a:rPr>
              <a:t>Note that Jenkins officially supports the latest versions of Google Chrome, Mozilla Firefox, Microsoft Internet Explorer, and Apple Safari web browsers. However, Chrome and Firefox seem to be the most consistent performers.</a:t>
            </a:r>
          </a:p>
          <a:p>
            <a:endParaRPr lang="en-IN" sz="1800">
              <a:solidFill>
                <a:schemeClr val="tx2"/>
              </a:solidFill>
            </a:endParaRPr>
          </a:p>
        </p:txBody>
      </p:sp>
    </p:spTree>
    <p:extLst>
      <p:ext uri="{BB962C8B-B14F-4D97-AF65-F5344CB8AC3E}">
        <p14:creationId xmlns:p14="http://schemas.microsoft.com/office/powerpoint/2010/main" val="8869311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73" name="Rectangle 72">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75" name="Rectangle 74">
            <a:extLst>
              <a:ext uri="{FF2B5EF4-FFF2-40B4-BE49-F238E27FC236}">
                <a16:creationId xmlns:a16="http://schemas.microsoft.com/office/drawing/2014/main" id="{592DB257-3E16-4A3C-9E28-468282812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5989027"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77" name="Rectangle 76">
            <a:extLst>
              <a:ext uri="{FF2B5EF4-FFF2-40B4-BE49-F238E27FC236}">
                <a16:creationId xmlns:a16="http://schemas.microsoft.com/office/drawing/2014/main" id="{487685E6-1160-459B-8C70-301404C06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48" y="0"/>
            <a:ext cx="5989019" cy="6858000"/>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Rectangle 78">
            <a:extLst>
              <a:ext uri="{FF2B5EF4-FFF2-40B4-BE49-F238E27FC236}">
                <a16:creationId xmlns:a16="http://schemas.microsoft.com/office/drawing/2014/main" id="{094C9708-F6A4-4956-B261-A4A2C4DFEB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48400" y="0"/>
            <a:ext cx="5943600" cy="6858000"/>
          </a:xfrm>
          <a:prstGeom prst="rect">
            <a:avLst/>
          </a:prstGeom>
          <a:solidFill>
            <a:schemeClr val="bg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3074" name="Picture 2" descr="Create a new PIpeline">
            <a:extLst>
              <a:ext uri="{FF2B5EF4-FFF2-40B4-BE49-F238E27FC236}">
                <a16:creationId xmlns:a16="http://schemas.microsoft.com/office/drawing/2014/main" id="{0F491946-77F0-461C-A626-1C94F7488A2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06552" y="2261544"/>
            <a:ext cx="4724400" cy="2421255"/>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0098955F-263C-410F-8D38-178EC532C512}"/>
              </a:ext>
            </a:extLst>
          </p:cNvPr>
          <p:cNvSpPr>
            <a:spLocks noGrp="1"/>
          </p:cNvSpPr>
          <p:nvPr>
            <p:ph idx="1"/>
          </p:nvPr>
        </p:nvSpPr>
        <p:spPr>
          <a:xfrm>
            <a:off x="6553200" y="2411653"/>
            <a:ext cx="4952681" cy="3728613"/>
          </a:xfrm>
        </p:spPr>
        <p:txBody>
          <a:bodyPr>
            <a:normAutofit/>
          </a:bodyPr>
          <a:lstStyle/>
          <a:p>
            <a:r>
              <a:rPr lang="en-US" sz="1800" b="0" i="0">
                <a:solidFill>
                  <a:schemeClr val="tx2"/>
                </a:solidFill>
                <a:effectLst/>
                <a:latin typeface="Inter"/>
              </a:rPr>
              <a:t>In the Blue Ocean UI, click </a:t>
            </a:r>
            <a:r>
              <a:rPr lang="en-US" sz="1800" b="1" i="0">
                <a:solidFill>
                  <a:schemeClr val="tx2"/>
                </a:solidFill>
                <a:effectLst/>
                <a:latin typeface="Inter"/>
              </a:rPr>
              <a:t>Create a new Pipeline</a:t>
            </a:r>
            <a:r>
              <a:rPr lang="en-US" sz="1800" b="0" i="0">
                <a:solidFill>
                  <a:schemeClr val="tx2"/>
                </a:solidFill>
                <a:effectLst/>
                <a:latin typeface="Inter"/>
              </a:rPr>
              <a:t>.</a:t>
            </a:r>
            <a:endParaRPr lang="en-IN" sz="1800">
              <a:solidFill>
                <a:schemeClr val="tx2"/>
              </a:solidFill>
            </a:endParaRPr>
          </a:p>
        </p:txBody>
      </p:sp>
    </p:spTree>
    <p:extLst>
      <p:ext uri="{BB962C8B-B14F-4D97-AF65-F5344CB8AC3E}">
        <p14:creationId xmlns:p14="http://schemas.microsoft.com/office/powerpoint/2010/main" val="2599160435"/>
      </p:ext>
    </p:extLst>
  </p:cSld>
  <p:clrMapOvr>
    <a:masterClrMapping/>
  </p:clrMapOvr>
</p:sld>
</file>

<file path=ppt/theme/theme1.xml><?xml version="1.0" encoding="utf-8"?>
<a:theme xmlns:a="http://schemas.openxmlformats.org/drawingml/2006/main" name="BlockprintVTI">
  <a:themeElements>
    <a:clrScheme name="AnalogousFromRegularSeed_2SEEDS">
      <a:dk1>
        <a:srgbClr val="000000"/>
      </a:dk1>
      <a:lt1>
        <a:srgbClr val="FFFFFF"/>
      </a:lt1>
      <a:dk2>
        <a:srgbClr val="181734"/>
      </a:dk2>
      <a:lt2>
        <a:srgbClr val="F0F1F3"/>
      </a:lt2>
      <a:accent1>
        <a:srgbClr val="B1953B"/>
      </a:accent1>
      <a:accent2>
        <a:srgbClr val="C3754D"/>
      </a:accent2>
      <a:accent3>
        <a:srgbClr val="97A942"/>
      </a:accent3>
      <a:accent4>
        <a:srgbClr val="3B67B1"/>
      </a:accent4>
      <a:accent5>
        <a:srgbClr val="524DC3"/>
      </a:accent5>
      <a:accent6>
        <a:srgbClr val="723BB1"/>
      </a:accent6>
      <a:hlink>
        <a:srgbClr val="4260C0"/>
      </a:hlink>
      <a:folHlink>
        <a:srgbClr val="7F7F7F"/>
      </a:folHlink>
    </a:clrScheme>
    <a:fontScheme name="Custom 56">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ckprintVTI" id="{AA8C8908-6BA4-477C-AEA4-CB6C32A1FE3B}" vid="{36392749-7C1D-4938-93BB-440CD2A1B0AB}"/>
    </a:ext>
  </a:extLst>
</a:theme>
</file>

<file path=docProps/app.xml><?xml version="1.0" encoding="utf-8"?>
<Properties xmlns="http://schemas.openxmlformats.org/officeDocument/2006/extended-properties" xmlns:vt="http://schemas.openxmlformats.org/officeDocument/2006/docPropsVTypes">
  <TotalTime>15</TotalTime>
  <Words>873</Words>
  <Application>Microsoft Office PowerPoint</Application>
  <PresentationFormat>Widescreen</PresentationFormat>
  <Paragraphs>35</Paragraphs>
  <Slides>7</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Avenir Next LT Pro</vt:lpstr>
      <vt:lpstr>AvenirNext LT Pro Medium</vt:lpstr>
      <vt:lpstr>Inter</vt:lpstr>
      <vt:lpstr>BlockprintVTI</vt:lpstr>
      <vt:lpstr>Jenkins Pipeline</vt:lpstr>
      <vt:lpstr>Freestyle vs Pipeline Jobs </vt:lpstr>
      <vt:lpstr>Pipelines </vt:lpstr>
      <vt:lpstr>Pipelines Terminology </vt:lpstr>
      <vt:lpstr>Creating a Pipeline </vt:lpstr>
      <vt:lpstr>Creating a Pipeline: Open the Blue Ocean Editor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Jenkins Pipeline</dc:title>
  <dc:creator>jagdish modi</dc:creator>
  <cp:lastModifiedBy>jagdish modi</cp:lastModifiedBy>
  <cp:revision>4</cp:revision>
  <dcterms:created xsi:type="dcterms:W3CDTF">2021-01-16T16:34:40Z</dcterms:created>
  <dcterms:modified xsi:type="dcterms:W3CDTF">2021-01-17T03:12:54Z</dcterms:modified>
</cp:coreProperties>
</file>

<file path=docProps/thumbnail.jpeg>
</file>